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9"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1" r:id="rId32"/>
    <p:sldId id="292" r:id="rId33"/>
    <p:sldId id="293" r:id="rId34"/>
    <p:sldId id="294" r:id="rId3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3" autoAdjust="0"/>
    <p:restoredTop sz="94615" autoAdjust="0"/>
  </p:normalViewPr>
  <p:slideViewPr>
    <p:cSldViewPr>
      <p:cViewPr varScale="1">
        <p:scale>
          <a:sx n="72" d="100"/>
          <a:sy n="72" d="100"/>
        </p:scale>
        <p:origin x="2750" y="62"/>
      </p:cViewPr>
      <p:guideLst>
        <p:guide orient="horz" pos="2880"/>
        <p:guide pos="2160"/>
      </p:guideLst>
    </p:cSldViewPr>
  </p:slideViewPr>
  <p:outlineViewPr>
    <p:cViewPr>
      <p:scale>
        <a:sx n="33" d="100"/>
        <a:sy n="33" d="100"/>
      </p:scale>
      <p:origin x="0" y="20580"/>
    </p:cViewPr>
  </p:outlineViewPr>
  <p:notesTextViewPr>
    <p:cViewPr>
      <p:scale>
        <a:sx n="1" d="1"/>
        <a:sy n="1" d="1"/>
      </p:scale>
      <p:origin x="0" y="0"/>
    </p:cViewPr>
  </p:notesTextViewPr>
  <p:notesViewPr>
    <p:cSldViewPr>
      <p:cViewPr varScale="1">
        <p:scale>
          <a:sx n="65" d="100"/>
          <a:sy n="65" d="100"/>
        </p:scale>
        <p:origin x="-264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96CD55-0EA6-402D-8D0F-8260C0AF5D97}" type="datetimeFigureOut">
              <a:rPr lang="en-US" smtClean="0"/>
              <a:t>4/17/2026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BD626A-3374-4545-A4F7-A82976FB97E3}" type="slidenum">
              <a:rPr lang="en-US" smtClean="0"/>
              <a:t>‹#›</a:t>
            </a:fld>
            <a:endParaRPr lang="en-US"/>
          </a:p>
        </p:txBody>
      </p:sp>
    </p:spTree>
    <p:extLst>
      <p:ext uri="{BB962C8B-B14F-4D97-AF65-F5344CB8AC3E}">
        <p14:creationId xmlns:p14="http://schemas.microsoft.com/office/powerpoint/2010/main" val="22746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D626A-3374-4545-A4F7-A82976FB97E3}" type="slidenum">
              <a:rPr lang="en-US" smtClean="0"/>
              <a:t>1</a:t>
            </a:fld>
            <a:endParaRPr lang="en-US"/>
          </a:p>
        </p:txBody>
      </p:sp>
    </p:spTree>
    <p:extLst>
      <p:ext uri="{BB962C8B-B14F-4D97-AF65-F5344CB8AC3E}">
        <p14:creationId xmlns:p14="http://schemas.microsoft.com/office/powerpoint/2010/main" val="26063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D626A-3374-4545-A4F7-A82976FB97E3}" type="slidenum">
              <a:rPr lang="en-US" smtClean="0"/>
              <a:t>2</a:t>
            </a:fld>
            <a:endParaRPr lang="en-US"/>
          </a:p>
        </p:txBody>
      </p:sp>
    </p:spTree>
    <p:extLst>
      <p:ext uri="{BB962C8B-B14F-4D97-AF65-F5344CB8AC3E}">
        <p14:creationId xmlns:p14="http://schemas.microsoft.com/office/powerpoint/2010/main" val="196762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D626A-3374-4545-A4F7-A82976FB97E3}" type="slidenum">
              <a:rPr lang="en-US" smtClean="0"/>
              <a:t>3</a:t>
            </a:fld>
            <a:endParaRPr lang="en-US"/>
          </a:p>
        </p:txBody>
      </p:sp>
    </p:spTree>
    <p:extLst>
      <p:ext uri="{BB962C8B-B14F-4D97-AF65-F5344CB8AC3E}">
        <p14:creationId xmlns:p14="http://schemas.microsoft.com/office/powerpoint/2010/main" val="410040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D626A-3374-4545-A4F7-A82976FB97E3}" type="slidenum">
              <a:rPr lang="en-US" smtClean="0"/>
              <a:t>4</a:t>
            </a:fld>
            <a:endParaRPr lang="en-US"/>
          </a:p>
        </p:txBody>
      </p:sp>
    </p:spTree>
    <p:extLst>
      <p:ext uri="{BB962C8B-B14F-4D97-AF65-F5344CB8AC3E}">
        <p14:creationId xmlns:p14="http://schemas.microsoft.com/office/powerpoint/2010/main" val="392702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47883F-E5A4-4335-9AC2-6C7B6F29B6C8}"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329723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7883F-E5A4-4335-9AC2-6C7B6F29B6C8}"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181470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7883F-E5A4-4335-9AC2-6C7B6F29B6C8}"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181025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7883F-E5A4-4335-9AC2-6C7B6F29B6C8}"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330359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7883F-E5A4-4335-9AC2-6C7B6F29B6C8}"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326899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47883F-E5A4-4335-9AC2-6C7B6F29B6C8}"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175580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47883F-E5A4-4335-9AC2-6C7B6F29B6C8}"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373091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47883F-E5A4-4335-9AC2-6C7B6F29B6C8}"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112825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7883F-E5A4-4335-9AC2-6C7B6F29B6C8}"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222892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7883F-E5A4-4335-9AC2-6C7B6F29B6C8}"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159714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7883F-E5A4-4335-9AC2-6C7B6F29B6C8}"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B4D9B-8F67-4DB6-A87B-4782A674A787}" type="slidenum">
              <a:rPr lang="en-US" smtClean="0"/>
              <a:t>‹#›</a:t>
            </a:fld>
            <a:endParaRPr lang="en-US"/>
          </a:p>
        </p:txBody>
      </p:sp>
    </p:spTree>
    <p:extLst>
      <p:ext uri="{BB962C8B-B14F-4D97-AF65-F5344CB8AC3E}">
        <p14:creationId xmlns:p14="http://schemas.microsoft.com/office/powerpoint/2010/main" val="10010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A47883F-E5A4-4335-9AC2-6C7B6F29B6C8}" type="datetimeFigureOut">
              <a:rPr lang="en-US" smtClean="0"/>
              <a:t>4/17/2026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3B4D9B-8F67-4DB6-A87B-4782A674A787}" type="slidenum">
              <a:rPr lang="en-US" smtClean="0"/>
              <a:t>‹#›</a:t>
            </a:fld>
            <a:endParaRPr lang="en-US"/>
          </a:p>
        </p:txBody>
      </p:sp>
    </p:spTree>
    <p:extLst>
      <p:ext uri="{BB962C8B-B14F-4D97-AF65-F5344CB8AC3E}">
        <p14:creationId xmlns:p14="http://schemas.microsoft.com/office/powerpoint/2010/main" val="300190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 y="6400800"/>
            <a:ext cx="6457950" cy="2336800"/>
          </a:xfrm>
        </p:spPr>
        <p:txBody>
          <a:bodyPr>
            <a:normAutofit/>
          </a:bodyPr>
          <a:lstStyle/>
          <a:p>
            <a:r>
              <a:rPr lang="en-US" dirty="0">
                <a:solidFill>
                  <a:schemeClr val="accent2"/>
                </a:solidFill>
                <a:latin typeface="Times New Roman" pitchFamily="18" charset="0"/>
                <a:cs typeface="Times New Roman" pitchFamily="18" charset="0"/>
              </a:rPr>
              <a:t>CÔNG TY CP MÔI TRƯỜNG &amp; XÂY DỰNG DSM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685800"/>
            <a:ext cx="5638800" cy="4724400"/>
          </a:xfrm>
          <a:prstGeom prst="rect">
            <a:avLst/>
          </a:prstGeom>
        </p:spPr>
      </p:pic>
    </p:spTree>
    <p:extLst>
      <p:ext uri="{BB962C8B-B14F-4D97-AF65-F5344CB8AC3E}">
        <p14:creationId xmlns:p14="http://schemas.microsoft.com/office/powerpoint/2010/main" val="394644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172200" cy="1524000"/>
          </a:xfrm>
        </p:spPr>
        <p:txBody>
          <a:bodyPr>
            <a:normAutofit fontScale="90000"/>
          </a:bodyPr>
          <a:lstStyle/>
          <a:p>
            <a:r>
              <a:rPr lang="en-US" sz="4000" b="1" i="1">
                <a:latin typeface="Times New Roman" pitchFamily="18" charset="0"/>
                <a:cs typeface="Times New Roman" pitchFamily="18" charset="0"/>
              </a:rPr>
              <a:t>Bảng 1: Thành phần CTSH tại khu vực</a:t>
            </a:r>
            <a:br>
              <a:rPr lang="en-US"/>
            </a:b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0856754"/>
              </p:ext>
            </p:extLst>
          </p:nvPr>
        </p:nvGraphicFramePr>
        <p:xfrm>
          <a:off x="609600" y="2133600"/>
          <a:ext cx="6019800" cy="5809668"/>
        </p:xfrm>
        <a:graphic>
          <a:graphicData uri="http://schemas.openxmlformats.org/drawingml/2006/table">
            <a:tbl>
              <a:tblPr>
                <a:tableStyleId>{5C22544A-7EE6-4342-B048-85BDC9FD1C3A}</a:tableStyleId>
              </a:tblPr>
              <a:tblGrid>
                <a:gridCol w="4379456">
                  <a:extLst>
                    <a:ext uri="{9D8B030D-6E8A-4147-A177-3AD203B41FA5}">
                      <a16:colId xmlns:a16="http://schemas.microsoft.com/office/drawing/2014/main" val="20000"/>
                    </a:ext>
                  </a:extLst>
                </a:gridCol>
                <a:gridCol w="1640344">
                  <a:extLst>
                    <a:ext uri="{9D8B030D-6E8A-4147-A177-3AD203B41FA5}">
                      <a16:colId xmlns:a16="http://schemas.microsoft.com/office/drawing/2014/main" val="20001"/>
                    </a:ext>
                  </a:extLst>
                </a:gridCol>
              </a:tblGrid>
              <a:tr h="673426">
                <a:tc>
                  <a:txBody>
                    <a:bodyPr/>
                    <a:lstStyle/>
                    <a:p>
                      <a:pPr marL="0" marR="0" algn="just">
                        <a:lnSpc>
                          <a:spcPct val="90000"/>
                        </a:lnSpc>
                        <a:spcBef>
                          <a:spcPts val="0"/>
                        </a:spcBef>
                        <a:spcAft>
                          <a:spcPts val="800"/>
                        </a:spcAft>
                      </a:pPr>
                      <a:r>
                        <a:rPr lang="en-US" sz="2800">
                          <a:effectLst/>
                          <a:latin typeface="Times New Roman" pitchFamily="18" charset="0"/>
                          <a:cs typeface="Times New Roman" pitchFamily="18" charset="0"/>
                        </a:rPr>
                        <a:t>Thành phần rác</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Tỷ lệ (%)</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0"/>
                  </a:ext>
                </a:extLst>
              </a:tr>
              <a:tr h="673426">
                <a:tc>
                  <a:txBody>
                    <a:bodyPr/>
                    <a:lstStyle/>
                    <a:p>
                      <a:pPr marL="0" marR="0" algn="just">
                        <a:lnSpc>
                          <a:spcPct val="90000"/>
                        </a:lnSpc>
                        <a:spcBef>
                          <a:spcPts val="0"/>
                        </a:spcBef>
                        <a:spcAft>
                          <a:spcPts val="800"/>
                        </a:spcAft>
                      </a:pPr>
                      <a:r>
                        <a:rPr lang="en-US" sz="2800">
                          <a:effectLst/>
                          <a:latin typeface="Times New Roman" pitchFamily="18" charset="0"/>
                          <a:cs typeface="Times New Roman" pitchFamily="18" charset="0"/>
                        </a:rPr>
                        <a:t>Chất hữu cơ</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60</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1"/>
                  </a:ext>
                </a:extLst>
              </a:tr>
              <a:tr h="673426">
                <a:tc>
                  <a:txBody>
                    <a:bodyPr/>
                    <a:lstStyle/>
                    <a:p>
                      <a:pPr marL="0" marR="0" algn="just">
                        <a:lnSpc>
                          <a:spcPct val="90000"/>
                        </a:lnSpc>
                        <a:spcBef>
                          <a:spcPts val="0"/>
                        </a:spcBef>
                        <a:spcAft>
                          <a:spcPts val="800"/>
                        </a:spcAft>
                      </a:pPr>
                      <a:r>
                        <a:rPr lang="en-US" sz="2800">
                          <a:effectLst/>
                          <a:latin typeface="Times New Roman" pitchFamily="18" charset="0"/>
                          <a:cs typeface="Times New Roman" pitchFamily="18" charset="0"/>
                        </a:rPr>
                        <a:t>Giấy, giẻ rách</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7</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2"/>
                  </a:ext>
                </a:extLst>
              </a:tr>
              <a:tr h="673426">
                <a:tc>
                  <a:txBody>
                    <a:bodyPr/>
                    <a:lstStyle/>
                    <a:p>
                      <a:pPr marL="0" marR="0" algn="just">
                        <a:lnSpc>
                          <a:spcPct val="90000"/>
                        </a:lnSpc>
                        <a:spcBef>
                          <a:spcPts val="0"/>
                        </a:spcBef>
                        <a:spcAft>
                          <a:spcPts val="800"/>
                        </a:spcAft>
                      </a:pPr>
                      <a:r>
                        <a:rPr lang="es-MX" sz="2800">
                          <a:effectLst/>
                          <a:latin typeface="Times New Roman" pitchFamily="18" charset="0"/>
                          <a:cs typeface="Times New Roman" pitchFamily="18" charset="0"/>
                        </a:rPr>
                        <a:t>Nhựa, cao su, bao nilón</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10</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3"/>
                  </a:ext>
                </a:extLst>
              </a:tr>
              <a:tr h="673426">
                <a:tc>
                  <a:txBody>
                    <a:bodyPr/>
                    <a:lstStyle/>
                    <a:p>
                      <a:pPr marL="0" marR="0" algn="just">
                        <a:lnSpc>
                          <a:spcPct val="90000"/>
                        </a:lnSpc>
                        <a:spcBef>
                          <a:spcPts val="0"/>
                        </a:spcBef>
                        <a:spcAft>
                          <a:spcPts val="800"/>
                        </a:spcAft>
                      </a:pPr>
                      <a:r>
                        <a:rPr lang="en-US" sz="2800">
                          <a:effectLst/>
                          <a:latin typeface="Times New Roman" pitchFamily="18" charset="0"/>
                          <a:cs typeface="Times New Roman" pitchFamily="18" charset="0"/>
                        </a:rPr>
                        <a:t>Kim loại, vỏ đồ hộp</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2</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4"/>
                  </a:ext>
                </a:extLst>
              </a:tr>
              <a:tr h="673426">
                <a:tc>
                  <a:txBody>
                    <a:bodyPr/>
                    <a:lstStyle/>
                    <a:p>
                      <a:pPr marL="0" marR="0" algn="just">
                        <a:lnSpc>
                          <a:spcPct val="90000"/>
                        </a:lnSpc>
                        <a:spcBef>
                          <a:spcPts val="0"/>
                        </a:spcBef>
                        <a:spcAft>
                          <a:spcPts val="800"/>
                        </a:spcAft>
                      </a:pPr>
                      <a:r>
                        <a:rPr lang="en-US" sz="2800">
                          <a:effectLst/>
                          <a:latin typeface="Times New Roman" pitchFamily="18" charset="0"/>
                          <a:cs typeface="Times New Roman" pitchFamily="18" charset="0"/>
                        </a:rPr>
                        <a:t>Thuỷ tinh, mảnh vụn kiến trúc</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4</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5"/>
                  </a:ext>
                </a:extLst>
              </a:tr>
              <a:tr h="1001016">
                <a:tc>
                  <a:txBody>
                    <a:bodyPr/>
                    <a:lstStyle/>
                    <a:p>
                      <a:pPr marL="0" marR="0" algn="just">
                        <a:lnSpc>
                          <a:spcPct val="90000"/>
                        </a:lnSpc>
                        <a:spcBef>
                          <a:spcPts val="0"/>
                        </a:spcBef>
                        <a:spcAft>
                          <a:spcPts val="800"/>
                        </a:spcAft>
                      </a:pPr>
                      <a:r>
                        <a:rPr lang="en-US" sz="2800" dirty="0" err="1">
                          <a:effectLst/>
                          <a:latin typeface="Times New Roman" pitchFamily="18" charset="0"/>
                          <a:cs typeface="Times New Roman" pitchFamily="18" charset="0"/>
                        </a:rPr>
                        <a:t>Đất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xỉ</a:t>
                      </a:r>
                      <a:r>
                        <a:rPr lang="en-US" sz="2800" dirty="0">
                          <a:effectLst/>
                          <a:latin typeface="Times New Roman" pitchFamily="18" charset="0"/>
                          <a:cs typeface="Times New Roman" pitchFamily="18" charset="0"/>
                        </a:rPr>
                        <a:t> than, </a:t>
                      </a:r>
                      <a:r>
                        <a:rPr lang="en-US" sz="2800" dirty="0" err="1">
                          <a:effectLst/>
                          <a:latin typeface="Times New Roman" pitchFamily="18" charset="0"/>
                          <a:cs typeface="Times New Roman" pitchFamily="18" charset="0"/>
                        </a:rPr>
                        <a:t>và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tạp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khác</a:t>
                      </a:r>
                      <a:endParaRPr lang="en-US" sz="2800" dirty="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a:effectLst/>
                          <a:latin typeface="Times New Roman" pitchFamily="18" charset="0"/>
                          <a:cs typeface="Times New Roman" pitchFamily="18" charset="0"/>
                        </a:rPr>
                        <a:t>17</a:t>
                      </a:r>
                      <a:endParaRPr lang="en-US" sz="280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6"/>
                  </a:ext>
                </a:extLst>
              </a:tr>
              <a:tr h="673426">
                <a:tc>
                  <a:txBody>
                    <a:bodyPr/>
                    <a:lstStyle/>
                    <a:p>
                      <a:pPr marL="0" marR="0" algn="just">
                        <a:lnSpc>
                          <a:spcPct val="90000"/>
                        </a:lnSpc>
                        <a:spcBef>
                          <a:spcPts val="0"/>
                        </a:spcBef>
                        <a:spcAft>
                          <a:spcPts val="800"/>
                        </a:spcAft>
                      </a:pPr>
                      <a:r>
                        <a:rPr lang="en-US" sz="2800">
                          <a:effectLst/>
                          <a:latin typeface="Times New Roman" pitchFamily="18" charset="0"/>
                          <a:cs typeface="Times New Roman" pitchFamily="18" charset="0"/>
                        </a:rPr>
                        <a:t>Tổng</a:t>
                      </a:r>
                      <a:endParaRPr lang="en-US" sz="2800">
                        <a:effectLst/>
                        <a:latin typeface="Times New Roman" pitchFamily="18" charset="0"/>
                        <a:ea typeface="Times New Roman"/>
                        <a:cs typeface="Times New Roman" pitchFamily="18" charset="0"/>
                      </a:endParaRPr>
                    </a:p>
                  </a:txBody>
                  <a:tcPr marL="51435" marR="51435" marT="0" marB="0" anchor="ctr"/>
                </a:tc>
                <a:tc>
                  <a:txBody>
                    <a:bodyPr/>
                    <a:lstStyle/>
                    <a:p>
                      <a:pPr marL="0" marR="0" algn="ctr">
                        <a:lnSpc>
                          <a:spcPct val="90000"/>
                        </a:lnSpc>
                        <a:spcBef>
                          <a:spcPts val="0"/>
                        </a:spcBef>
                        <a:spcAft>
                          <a:spcPts val="800"/>
                        </a:spcAft>
                      </a:pPr>
                      <a:r>
                        <a:rPr lang="en-US" sz="2800" dirty="0">
                          <a:effectLst/>
                          <a:latin typeface="Times New Roman" pitchFamily="18" charset="0"/>
                          <a:cs typeface="Times New Roman" pitchFamily="18" charset="0"/>
                        </a:rPr>
                        <a:t>100</a:t>
                      </a:r>
                      <a:endParaRPr lang="en-US" sz="2800" dirty="0">
                        <a:effectLst/>
                        <a:latin typeface="Times New Roman" pitchFamily="18" charset="0"/>
                        <a:ea typeface="Times New Roman"/>
                        <a:cs typeface="Times New Roman" pitchFamily="18" charset="0"/>
                      </a:endParaRPr>
                    </a:p>
                  </a:txBody>
                  <a:tcPr marL="51435" marR="5143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2754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rtl="0">
              <a:spcBef>
                <a:spcPct val="0"/>
              </a:spcBef>
            </a:pPr>
            <a:r>
              <a:rPr lang="en-US" sz="3200" b="1">
                <a:latin typeface="Times New Roman" pitchFamily="18" charset="0"/>
                <a:cs typeface="Times New Roman" pitchFamily="18" charset="0"/>
              </a:rPr>
              <a:t>Khái quát một số công nghệ xử lý chất thải phổ biến ở Việt Nam</a:t>
            </a:r>
            <a:br>
              <a:rPr lang="en-US" sz="3600">
                <a:latin typeface="Times New Roman" pitchFamily="18" charset="0"/>
                <a:cs typeface="Times New Roman" pitchFamily="18" charset="0"/>
              </a:rPr>
            </a:br>
            <a:endParaRPr lang="en-US" sz="3600">
              <a:latin typeface="Times New Roman" pitchFamily="18" charset="0"/>
              <a:cs typeface="Times New Roman" pitchFamily="18" charset="0"/>
            </a:endParaRPr>
          </a:p>
        </p:txBody>
      </p:sp>
      <p:sp>
        <p:nvSpPr>
          <p:cNvPr id="3" name="Content Placeholder 2"/>
          <p:cNvSpPr>
            <a:spLocks noGrp="1"/>
          </p:cNvSpPr>
          <p:nvPr>
            <p:ph idx="1"/>
          </p:nvPr>
        </p:nvSpPr>
        <p:spPr>
          <a:xfrm>
            <a:off x="342900" y="1727200"/>
            <a:ext cx="6172200" cy="6807200"/>
          </a:xfrm>
        </p:spPr>
        <p:txBody>
          <a:bodyPr>
            <a:noAutofit/>
          </a:bodyPr>
          <a:lstStyle/>
          <a:p>
            <a:pPr algn="just"/>
            <a:r>
              <a:rPr lang="vi-VN" sz="2400">
                <a:latin typeface="+mj-lt"/>
              </a:rPr>
              <a:t>Hiện nay Việt Nam đã và đang tồn tại nhiều công nghệ xử lý rác thải rắn với những quy mô khác nhau như công nghệ chôn lấp, công nghệ xử lý sinh học, công nghệ plasma, công nghệ tái chế, công nghệ đốt trực tiếp… Mỗi công nghệ đều có ưu điểm và nhược điểm nhất định. Lựa chọn công nghệ, không những cần đảm bảo các thông số về mặt môi trường mà mức đầu tư, chi phí vận hành phải hợp lý, phù hợp với dải công suất và quy mô của khu xử lý nhằm đảm bảo tính hiệu quả lâu dài. Dưới đây là các công nghệ phổ biến đang áp dụng ở Việt Nam hiện nay và bảng phân tích ưu điểm, nhược điểm của từng loại công nghệ nhằm tạo cơ sở để lựa chọn phù hợp cho công trình</a:t>
            </a:r>
            <a:r>
              <a:rPr lang="en-US" sz="2400">
                <a:latin typeface="+mj-lt"/>
              </a:rPr>
              <a:t>.</a:t>
            </a:r>
          </a:p>
        </p:txBody>
      </p:sp>
    </p:spTree>
    <p:extLst>
      <p:ext uri="{BB962C8B-B14F-4D97-AF65-F5344CB8AC3E}">
        <p14:creationId xmlns:p14="http://schemas.microsoft.com/office/powerpoint/2010/main" val="146019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7863416"/>
          </a:xfrm>
        </p:spPr>
        <p:txBody>
          <a:bodyPr>
            <a:normAutofit/>
          </a:bodyPr>
          <a:lstStyle/>
          <a:p>
            <a:r>
              <a:rPr lang="en-US" sz="3200">
                <a:solidFill>
                  <a:srgbClr val="FF0000"/>
                </a:solidFill>
                <a:latin typeface="Times New Roman" pitchFamily="18" charset="0"/>
                <a:cs typeface="Times New Roman" pitchFamily="18" charset="0"/>
              </a:rPr>
              <a:t>ĐỀ XUẤT CÔNG NGHỆ XỬ LÝ RÁC THẢI SINH HOẠT TẠI KHU XỬ LÝ RÁC THẢI TẬP TRUNG CẤP HUYỆN</a:t>
            </a:r>
            <a:r>
              <a:rPr lang="en-US" sz="4800">
                <a:solidFill>
                  <a:srgbClr val="FF0000"/>
                </a:solidFill>
                <a:latin typeface="Times New Roman" pitchFamily="18" charset="0"/>
                <a:cs typeface="Times New Roman" pitchFamily="18" charset="0"/>
              </a:rPr>
              <a:t>.</a:t>
            </a:r>
            <a:br>
              <a:rPr lang="en-US" sz="4800">
                <a:latin typeface="Times New Roman" pitchFamily="18" charset="0"/>
                <a:cs typeface="Times New Roman" pitchFamily="18" charset="0"/>
              </a:rPr>
            </a:br>
            <a:r>
              <a:rPr lang="en-US" sz="4800">
                <a:latin typeface="Times New Roman" pitchFamily="18" charset="0"/>
                <a:cs typeface="Times New Roman" pitchFamily="18" charset="0"/>
              </a:rPr>
              <a:t> </a:t>
            </a:r>
          </a:p>
        </p:txBody>
      </p:sp>
    </p:spTree>
    <p:extLst>
      <p:ext uri="{BB962C8B-B14F-4D97-AF65-F5344CB8AC3E}">
        <p14:creationId xmlns:p14="http://schemas.microsoft.com/office/powerpoint/2010/main" val="314570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1"/>
            <a:ext cx="6019800" cy="5867399"/>
          </a:xfrm>
        </p:spPr>
        <p:txBody>
          <a:bodyPr>
            <a:normAutofit/>
          </a:bodyPr>
          <a:lstStyle/>
          <a:p>
            <a:pPr marL="0" indent="0">
              <a:buNone/>
            </a:pPr>
            <a:r>
              <a:rPr lang="en-US" sz="2800" b="1" i="1" dirty="0">
                <a:latin typeface="Times New Roman" pitchFamily="18" charset="0"/>
                <a:cs typeface="Times New Roman" pitchFamily="18" charset="0"/>
              </a:rPr>
              <a:t>1. Công </a:t>
            </a:r>
            <a:r>
              <a:rPr lang="en-US" sz="2800" b="1" i="1" dirty="0" err="1">
                <a:latin typeface="Times New Roman" pitchFamily="18" charset="0"/>
                <a:cs typeface="Times New Roman" pitchFamily="18" charset="0"/>
              </a:rPr>
              <a:t>nghệ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lý</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thải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họat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bằng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phẩm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a:t>
            </a:r>
          </a:p>
          <a:p>
            <a:pPr marL="0" indent="0">
              <a:buNone/>
            </a:pPr>
            <a:r>
              <a:rPr lang="en-US" sz="2800" b="1" i="1" dirty="0">
                <a:latin typeface="Times New Roman" pitchFamily="18" charset="0"/>
                <a:cs typeface="Times New Roman" pitchFamily="18" charset="0"/>
              </a:rPr>
              <a:t>2.Công </a:t>
            </a:r>
            <a:r>
              <a:rPr lang="en-US" sz="2800" b="1" i="1" dirty="0" err="1">
                <a:latin typeface="Times New Roman" pitchFamily="18" charset="0"/>
                <a:cs typeface="Times New Roman" pitchFamily="18" charset="0"/>
              </a:rPr>
              <a:t>nghệ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thẩm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định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thẩm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quyền</a:t>
            </a:r>
            <a:r>
              <a:rPr lang="en-US" sz="2800" b="1" i="1" dirty="0">
                <a:latin typeface="Times New Roman" pitchFamily="18" charset="0"/>
                <a:cs typeface="Times New Roman" pitchFamily="18" charset="0"/>
              </a:rPr>
              <a:t>.</a:t>
            </a:r>
          </a:p>
          <a:p>
            <a:pPr marL="0" indent="0">
              <a:buNone/>
            </a:pPr>
            <a:r>
              <a:rPr lang="en-US" sz="2800" b="1" i="1" dirty="0">
                <a:latin typeface="Times New Roman" pitchFamily="18" charset="0"/>
                <a:cs typeface="Times New Roman" pitchFamily="18" charset="0"/>
              </a:rPr>
              <a:t>3. Công </a:t>
            </a:r>
            <a:r>
              <a:rPr lang="en-US" sz="2800" b="1" i="1" dirty="0" err="1">
                <a:latin typeface="Times New Roman" pitchFamily="18" charset="0"/>
                <a:cs typeface="Times New Roman" pitchFamily="18" charset="0"/>
              </a:rPr>
              <a:t>nghệ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phẩm</a:t>
            </a:r>
            <a:r>
              <a:rPr lang="en-US" sz="2800" b="1" i="1" dirty="0">
                <a:latin typeface="Times New Roman" pitchFamily="18" charset="0"/>
                <a:cs typeface="Times New Roman" pitchFamily="18" charset="0"/>
              </a:rPr>
              <a:t> vi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phép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lưu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hành</a:t>
            </a:r>
            <a:r>
              <a:rPr lang="en-US" sz="2800" b="1" i="1" dirty="0">
                <a:latin typeface="Times New Roman" pitchFamily="18" charset="0"/>
                <a:cs typeface="Times New Roman" pitchFamily="18" charset="0"/>
              </a:rPr>
              <a:t>.</a:t>
            </a:r>
          </a:p>
          <a:p>
            <a:pPr marL="0" indent="0">
              <a:buNone/>
            </a:pPr>
            <a:r>
              <a:rPr lang="en-US" sz="2800" b="1" i="1" dirty="0">
                <a:latin typeface="Times New Roman" pitchFamily="18" charset="0"/>
                <a:cs typeface="Times New Roman" pitchFamily="18" charset="0"/>
              </a:rPr>
              <a:t>4. Thu </a:t>
            </a:r>
            <a:r>
              <a:rPr lang="en-US" sz="2800" b="1" i="1" dirty="0" err="1">
                <a:latin typeface="Times New Roman" pitchFamily="18" charset="0"/>
                <a:cs typeface="Times New Roman" pitchFamily="18" charset="0"/>
              </a:rPr>
              <a:t>hồi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phẩm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cao</a:t>
            </a:r>
            <a:r>
              <a:rPr lang="en-US" sz="2800" b="1" i="1" dirty="0">
                <a:latin typeface="Times New Roman" pitchFamily="18" charset="0"/>
                <a:cs typeface="Times New Roman" pitchFamily="18" charset="0"/>
              </a:rPr>
              <a:t>:</a:t>
            </a:r>
          </a:p>
          <a:p>
            <a:pPr marL="0" indent="0">
              <a:buNone/>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Mùn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hữu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cơ</a:t>
            </a:r>
            <a:r>
              <a:rPr lang="en-US" sz="2800" b="1" i="1" dirty="0">
                <a:latin typeface="Times New Roman" pitchFamily="18" charset="0"/>
                <a:cs typeface="Times New Roman" pitchFamily="18" charset="0"/>
              </a:rPr>
              <a:t> &gt; 40 %</a:t>
            </a:r>
          </a:p>
          <a:p>
            <a:pPr marL="0" indent="0">
              <a:buNone/>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Nhựa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lon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hạt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nhựa</a:t>
            </a:r>
            <a:r>
              <a:rPr lang="en-US" sz="2800" b="1" i="1" dirty="0">
                <a:latin typeface="Times New Roman" pitchFamily="18" charset="0"/>
                <a:cs typeface="Times New Roman" pitchFamily="18" charset="0"/>
              </a:rPr>
              <a:t> &gt; 12 %</a:t>
            </a:r>
          </a:p>
        </p:txBody>
      </p:sp>
    </p:spTree>
    <p:extLst>
      <p:ext uri="{BB962C8B-B14F-4D97-AF65-F5344CB8AC3E}">
        <p14:creationId xmlns:p14="http://schemas.microsoft.com/office/powerpoint/2010/main" val="52371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1"/>
            <a:ext cx="6172200" cy="6781799"/>
          </a:xfrm>
        </p:spPr>
        <p:txBody>
          <a:bodyPr/>
          <a:lstStyle/>
          <a:p>
            <a:pPr marL="0" indent="0">
              <a:buNone/>
            </a:pPr>
            <a:r>
              <a:rPr lang="en-US" b="1" i="1" dirty="0">
                <a:latin typeface="Times New Roman" pitchFamily="18" charset="0"/>
                <a:cs typeface="Times New Roman" pitchFamily="18" charset="0"/>
              </a:rPr>
              <a:t>5. </a:t>
            </a:r>
            <a:r>
              <a:rPr lang="en-US" b="1" i="1" dirty="0" err="1">
                <a:latin typeface="Times New Roman" pitchFamily="18" charset="0"/>
                <a:cs typeface="Times New Roman" pitchFamily="18" charset="0"/>
              </a:rPr>
              <a:t>Tỷ</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bằng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phương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đốt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chôn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lấp</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đốt</a:t>
            </a:r>
            <a:r>
              <a:rPr lang="en-US" b="1" i="1" dirty="0">
                <a:latin typeface="Times New Roman" pitchFamily="18" charset="0"/>
                <a:cs typeface="Times New Roman" pitchFamily="18" charset="0"/>
              </a:rPr>
              <a:t>: &lt; 10 %</a:t>
            </a:r>
          </a:p>
          <a:p>
            <a:pPr marL="0" indent="0">
              <a:buNone/>
            </a:pP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xây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dựng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lấp</a:t>
            </a:r>
            <a:r>
              <a:rPr lang="en-US" b="1" i="1" dirty="0">
                <a:latin typeface="Times New Roman" pitchFamily="18" charset="0"/>
                <a:cs typeface="Times New Roman" pitchFamily="18" charset="0"/>
              </a:rPr>
              <a:t>: &lt; 10 %</a:t>
            </a:r>
          </a:p>
          <a:p>
            <a:pPr marL="0" indent="0" algn="just">
              <a:buNone/>
            </a:pPr>
            <a:r>
              <a:rPr lang="en-US" b="1" i="1" dirty="0">
                <a:latin typeface="Times New Roman" pitchFamily="18" charset="0"/>
                <a:cs typeface="Times New Roman" pitchFamily="18" charset="0"/>
              </a:rPr>
              <a:t>6.Công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gây</a:t>
            </a:r>
            <a:r>
              <a:rPr lang="en-US" b="1" i="1" dirty="0">
                <a:latin typeface="Times New Roman" pitchFamily="18" charset="0"/>
                <a:cs typeface="Times New Roman" pitchFamily="18" charset="0"/>
              </a:rPr>
              <a:t> ô </a:t>
            </a:r>
            <a:r>
              <a:rPr lang="en-US" b="1" i="1" dirty="0" err="1">
                <a:latin typeface="Times New Roman" pitchFamily="18" charset="0"/>
                <a:cs typeface="Times New Roman" pitchFamily="18" charset="0"/>
              </a:rPr>
              <a:t>nhiễm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trường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thứ</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cấp</a:t>
            </a:r>
            <a:r>
              <a:rPr lang="en-US" b="1" i="1" dirty="0">
                <a:latin typeface="Times New Roman" pitchFamily="18" charset="0"/>
                <a:cs typeface="Times New Roman" pitchFamily="18" charset="0"/>
              </a:rPr>
              <a:t>.</a:t>
            </a:r>
          </a:p>
          <a:p>
            <a:pPr marL="0" indent="0" algn="just">
              <a:buNone/>
            </a:pPr>
            <a:r>
              <a:rPr lang="en-US" b="1" i="1" dirty="0">
                <a:latin typeface="Times New Roman" pitchFamily="18" charset="0"/>
                <a:cs typeface="Times New Roman" pitchFamily="18" charset="0"/>
              </a:rPr>
              <a:t>7. </a:t>
            </a:r>
            <a:r>
              <a:rPr lang="en-US" b="1" i="1" dirty="0" err="1">
                <a:latin typeface="Times New Roman" pitchFamily="18" charset="0"/>
                <a:cs typeface="Times New Roman" pitchFamily="18" charset="0"/>
              </a:rPr>
              <a:t>Diện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tích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&lt; 5 ha</a:t>
            </a:r>
          </a:p>
          <a:p>
            <a:pPr marL="0" indent="0" algn="just">
              <a:buNone/>
            </a:pPr>
            <a:r>
              <a:rPr lang="en-US" b="1" i="1" dirty="0">
                <a:latin typeface="Times New Roman" pitchFamily="18" charset="0"/>
                <a:cs typeface="Times New Roman" pitchFamily="18" charset="0"/>
              </a:rPr>
              <a:t>8. </a:t>
            </a:r>
            <a:r>
              <a:rPr lang="en-US" b="1" i="1" dirty="0" err="1">
                <a:latin typeface="Times New Roman" pitchFamily="18" charset="0"/>
                <a:cs typeface="Times New Roman" pitchFamily="18" charset="0"/>
              </a:rPr>
              <a:t>Công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50 – 200 </a:t>
            </a:r>
            <a:r>
              <a:rPr lang="en-US" b="1" i="1" dirty="0" err="1">
                <a:latin typeface="Times New Roman" pitchFamily="18" charset="0"/>
                <a:cs typeface="Times New Roman" pitchFamily="18" charset="0"/>
              </a:rPr>
              <a:t>tấn</a:t>
            </a:r>
            <a:r>
              <a:rPr lang="en-US" b="1" i="1" dirty="0">
                <a:latin typeface="Times New Roman" pitchFamily="18" charset="0"/>
                <a:cs typeface="Times New Roman" pitchFamily="18" charset="0"/>
              </a:rPr>
              <a:t>/</a:t>
            </a:r>
            <a:r>
              <a:rPr lang="en-US" b="1" i="1" dirty="0" err="1">
                <a:latin typeface="Times New Roman" pitchFamily="18" charset="0"/>
                <a:cs typeface="Times New Roman" pitchFamily="18" charset="0"/>
              </a:rPr>
              <a:t>ngày</a:t>
            </a:r>
            <a:r>
              <a:rPr lang="en-US" b="1" i="1" dirty="0">
                <a:latin typeface="Times New Roman" pitchFamily="18" charset="0"/>
                <a:cs typeface="Times New Roman" pitchFamily="18" charset="0"/>
              </a:rPr>
              <a:t>.</a:t>
            </a:r>
          </a:p>
          <a:p>
            <a:pPr marL="0" indent="0" algn="just">
              <a:buNone/>
            </a:pPr>
            <a:r>
              <a:rPr lang="en-US" b="1" i="1" dirty="0">
                <a:latin typeface="Times New Roman" pitchFamily="18" charset="0"/>
                <a:cs typeface="Times New Roman" pitchFamily="18" charset="0"/>
              </a:rPr>
              <a:t>9. </a:t>
            </a:r>
            <a:r>
              <a:rPr lang="en-US" b="1" i="1" dirty="0" err="1">
                <a:latin typeface="Times New Roman" pitchFamily="18" charset="0"/>
                <a:cs typeface="Times New Roman" pitchFamily="18" charset="0"/>
              </a:rPr>
              <a:t>Công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tỷ</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cơ</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cao</a:t>
            </a:r>
            <a:endParaRPr lang="en-US" b="1" i="1" dirty="0">
              <a:latin typeface="Times New Roman" pitchFamily="18" charset="0"/>
              <a:cs typeface="Times New Roman" pitchFamily="18" charset="0"/>
            </a:endParaRPr>
          </a:p>
        </p:txBody>
      </p:sp>
      <p:cxnSp>
        <p:nvCxnSpPr>
          <p:cNvPr id="4" name="Connector: Elbow 3">
            <a:extLst>
              <a:ext uri="{FF2B5EF4-FFF2-40B4-BE49-F238E27FC236}">
                <a16:creationId xmlns:a16="http://schemas.microsoft.com/office/drawing/2014/main" id="{337E140A-52EC-7EE2-8483-F2018F47355C}"/>
              </a:ext>
            </a:extLst>
          </p:cNvPr>
          <p:cNvCxnSpPr/>
          <p:nvPr/>
        </p:nvCxnSpPr>
        <p:spPr>
          <a:xfrm>
            <a:off x="8001000" y="518160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8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06401"/>
            <a:ext cx="6172200" cy="7761817"/>
          </a:xfrm>
        </p:spPr>
        <p:txBody>
          <a:bodyPr/>
          <a:lstStyle/>
          <a:p>
            <a:pPr marL="0" indent="0" algn="just">
              <a:buNone/>
            </a:pPr>
            <a:r>
              <a:rPr lang="en-US" dirty="0">
                <a:latin typeface="Times New Roman" pitchFamily="18" charset="0"/>
                <a:cs typeface="Times New Roman" pitchFamily="18" charset="0"/>
              </a:rPr>
              <a:t>	</a:t>
            </a:r>
          </a:p>
          <a:p>
            <a:pPr marL="0" indent="0" algn="just">
              <a:buNone/>
            </a:pPr>
            <a:r>
              <a:rPr lang="en-US" b="1" i="1" dirty="0">
                <a:latin typeface="Times New Roman" pitchFamily="18" charset="0"/>
                <a:cs typeface="Times New Roman" pitchFamily="18" charset="0"/>
              </a:rPr>
              <a:t>10. Công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được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tồn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đọng</a:t>
            </a:r>
            <a:r>
              <a:rPr lang="en-US" b="1" i="1" dirty="0">
                <a:latin typeface="Times New Roman" pitchFamily="18" charset="0"/>
                <a:cs typeface="Times New Roman" pitchFamily="18" charset="0"/>
              </a:rPr>
              <a:t>.</a:t>
            </a:r>
          </a:p>
          <a:p>
            <a:pPr marL="0" indent="0" algn="just">
              <a:buNone/>
            </a:pPr>
            <a:r>
              <a:rPr lang="en-US" b="1" i="1" dirty="0">
                <a:latin typeface="Times New Roman" pitchFamily="18" charset="0"/>
                <a:cs typeface="Times New Roman" pitchFamily="18" charset="0"/>
              </a:rPr>
              <a:t>11.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giá</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360.000 đ/</a:t>
            </a:r>
            <a:r>
              <a:rPr lang="en-US" b="1" i="1" dirty="0" err="1">
                <a:latin typeface="Times New Roman" pitchFamily="18" charset="0"/>
                <a:cs typeface="Times New Roman" pitchFamily="18" charset="0"/>
              </a:rPr>
              <a:t>tấn</a:t>
            </a:r>
            <a:r>
              <a:rPr lang="en-US" b="1" i="1" dirty="0">
                <a:latin typeface="Times New Roman" pitchFamily="18" charset="0"/>
                <a:cs typeface="Times New Roman" pitchFamily="18" charset="0"/>
              </a:rPr>
              <a:t>.</a:t>
            </a:r>
          </a:p>
          <a:p>
            <a:pPr marL="0" indent="0" algn="just">
              <a:buNone/>
            </a:pPr>
            <a:r>
              <a:rPr lang="en-US" b="1" i="1" dirty="0">
                <a:latin typeface="Times New Roman" pitchFamily="18" charset="0"/>
                <a:cs typeface="Times New Roman" pitchFamily="18" charset="0"/>
              </a:rPr>
              <a:t>12. </a:t>
            </a:r>
            <a:r>
              <a:rPr lang="en-US" b="1" i="1" dirty="0" err="1">
                <a:latin typeface="Times New Roman" pitchFamily="18" charset="0"/>
                <a:cs typeface="Times New Roman" pitchFamily="18" charset="0"/>
              </a:rPr>
              <a:t>Thời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01 </a:t>
            </a:r>
            <a:r>
              <a:rPr lang="en-US" b="1" i="1" dirty="0" err="1">
                <a:latin typeface="Times New Roman" pitchFamily="18" charset="0"/>
                <a:cs typeface="Times New Roman" pitchFamily="18" charset="0"/>
              </a:rPr>
              <a:t>tháng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sau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hợp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đồng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bàn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giao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mặt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bằng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sạch</a:t>
            </a:r>
            <a:r>
              <a:rPr lang="en-US" b="1" i="1" dirty="0">
                <a:latin typeface="Times New Roman" pitchFamily="18" charset="0"/>
                <a:cs typeface="Times New Roman" pitchFamily="18" charset="0"/>
              </a:rPr>
              <a:t>.</a:t>
            </a:r>
          </a:p>
          <a:p>
            <a:pPr marL="0" indent="0" algn="just">
              <a:buNone/>
            </a:pPr>
            <a:r>
              <a:rPr lang="en-US" b="1" i="1" dirty="0">
                <a:latin typeface="Times New Roman" pitchFamily="18" charset="0"/>
                <a:cs typeface="Times New Roman" pitchFamily="18" charset="0"/>
              </a:rPr>
              <a:t>13.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năng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nâng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lên</a:t>
            </a:r>
            <a:r>
              <a:rPr lang="en-US" b="1" i="1" dirty="0">
                <a:latin typeface="Times New Roman" pitchFamily="18" charset="0"/>
                <a:cs typeface="Times New Roman" pitchFamily="18" charset="0"/>
              </a:rPr>
              <a:t> 100 – 300 </a:t>
            </a:r>
            <a:r>
              <a:rPr lang="en-US" b="1" i="1" dirty="0" err="1">
                <a:latin typeface="Times New Roman" pitchFamily="18" charset="0"/>
                <a:cs typeface="Times New Roman" pitchFamily="18" charset="0"/>
              </a:rPr>
              <a:t>tấn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ngày</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9906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8001"/>
            <a:ext cx="5981700" cy="7111999"/>
          </a:xfrm>
        </p:spPr>
        <p:txBody>
          <a:bodyPr/>
          <a:lstStyle/>
          <a:p>
            <a:pPr marL="0" indent="0">
              <a:buNone/>
            </a:pPr>
            <a:r>
              <a:rPr lang="en-US" dirty="0">
                <a:latin typeface="Times New Roman" pitchFamily="18" charset="0"/>
                <a:cs typeface="Times New Roman" pitchFamily="18" charset="0"/>
              </a:rPr>
              <a:t>	</a:t>
            </a:r>
          </a:p>
          <a:p>
            <a:pPr marL="0" indent="0">
              <a:buNone/>
            </a:pPr>
            <a:r>
              <a:rPr lang="en-US" b="1" i="1" dirty="0">
                <a:latin typeface="Times New Roman" pitchFamily="18" charset="0"/>
                <a:cs typeface="Times New Roman" pitchFamily="18" charset="0"/>
              </a:rPr>
              <a:t>14. </a:t>
            </a:r>
            <a:r>
              <a:rPr lang="en-US" b="1" i="1" dirty="0" err="1">
                <a:latin typeface="Times New Roman" pitchFamily="18" charset="0"/>
                <a:cs typeface="Times New Roman" pitchFamily="18" charset="0"/>
              </a:rPr>
              <a:t>Công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năng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hồi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vốn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nhanh</a:t>
            </a:r>
            <a:r>
              <a:rPr lang="en-US" b="1" i="1" dirty="0">
                <a:latin typeface="Times New Roman" pitchFamily="18" charset="0"/>
                <a:cs typeface="Times New Roman" pitchFamily="18" charset="0"/>
              </a:rPr>
              <a:t> : &lt; 5 </a:t>
            </a:r>
            <a:r>
              <a:rPr lang="en-US" b="1" i="1" dirty="0" err="1">
                <a:latin typeface="Times New Roman" pitchFamily="18" charset="0"/>
                <a:cs typeface="Times New Roman" pitchFamily="18" charset="0"/>
              </a:rPr>
              <a:t>năm</a:t>
            </a:r>
            <a:r>
              <a:rPr lang="en-US" b="1" i="1" dirty="0">
                <a:latin typeface="Times New Roman" pitchFamily="18" charset="0"/>
                <a:cs typeface="Times New Roman" pitchFamily="18" charset="0"/>
              </a:rPr>
              <a:t>.</a:t>
            </a:r>
          </a:p>
          <a:p>
            <a:pPr marL="0" indent="0" algn="just">
              <a:buNone/>
            </a:pPr>
            <a:r>
              <a:rPr lang="en-US" b="1" i="1" dirty="0">
                <a:latin typeface="Times New Roman" pitchFamily="18" charset="0"/>
                <a:cs typeface="Times New Roman" pitchFamily="18" charset="0"/>
              </a:rPr>
              <a:t>15.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vị</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thực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hiện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chấp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hành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đầy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đủ</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nghiêm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túc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chế</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chính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sách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về</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quản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kinh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tế</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đảm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bảo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quyền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nhân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đồng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đúng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theo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định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luật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hiện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hành</a:t>
            </a:r>
            <a:r>
              <a:rPr lang="en-US" dirty="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4126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THUYẾT MINH CÔNG NGHỆ</a:t>
            </a:r>
          </a:p>
        </p:txBody>
      </p:sp>
      <p:sp>
        <p:nvSpPr>
          <p:cNvPr id="3" name="Content Placeholder 2"/>
          <p:cNvSpPr>
            <a:spLocks noGrp="1"/>
          </p:cNvSpPr>
          <p:nvPr>
            <p:ph idx="1"/>
          </p:nvPr>
        </p:nvSpPr>
        <p:spPr>
          <a:xfrm>
            <a:off x="685800" y="2209800"/>
            <a:ext cx="6172200" cy="6034617"/>
          </a:xfrm>
        </p:spPr>
        <p:txBody>
          <a:bodyPr/>
          <a:lstStyle/>
          <a:p>
            <a:pPr marL="0" indent="0">
              <a:buNone/>
            </a:pPr>
            <a:r>
              <a:rPr lang="en-US" b="1" dirty="0" err="1">
                <a:latin typeface="Times New Roman" pitchFamily="18" charset="0"/>
                <a:cs typeface="Times New Roman" pitchFamily="18" charset="0"/>
              </a:rPr>
              <a:t>Bước</a:t>
            </a:r>
            <a:r>
              <a:rPr lang="en-US" b="1" dirty="0">
                <a:latin typeface="Times New Roman" pitchFamily="18" charset="0"/>
                <a:cs typeface="Times New Roman" pitchFamily="18" charset="0"/>
              </a:rPr>
              <a:t> 1: Quy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a:t>
            </a:r>
            <a:r>
              <a:rPr lang="en-US" b="1" dirty="0">
                <a:latin typeface="Times New Roman" pitchFamily="18" charset="0"/>
                <a:cs typeface="Times New Roman" pitchFamily="18" charset="0"/>
              </a:rPr>
              <a:t> bao</a:t>
            </a:r>
          </a:p>
          <a:p>
            <a:pPr marL="0" indent="0" algn="just">
              <a:buNone/>
            </a:pP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túi</a:t>
            </a:r>
            <a:r>
              <a:rPr lang="en-US" dirty="0">
                <a:latin typeface="Times New Roman" pitchFamily="18" charset="0"/>
                <a:cs typeface="Times New Roman" pitchFamily="18" charset="0"/>
              </a:rPr>
              <a:t> PP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PE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ủ vi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vi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trục</a:t>
            </a:r>
            <a:r>
              <a:rPr lang="en-US" dirty="0">
                <a:latin typeface="Times New Roman" pitchFamily="18" charset="0"/>
                <a:cs typeface="Times New Roman" pitchFamily="18" charset="0"/>
              </a:rPr>
              <a:t> quay </a:t>
            </a:r>
            <a:r>
              <a:rPr lang="en-US" dirty="0" err="1">
                <a:latin typeface="Times New Roman" pitchFamily="18" charset="0"/>
                <a:cs typeface="Times New Roman" pitchFamily="18" charset="0"/>
              </a:rPr>
              <a:t>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lưỡi</a:t>
            </a:r>
            <a:r>
              <a:rPr lang="en-US" dirty="0">
                <a:latin typeface="Times New Roman" pitchFamily="18" charset="0"/>
                <a:cs typeface="Times New Roman" pitchFamily="18" charset="0"/>
              </a:rPr>
              <a:t> dao </a:t>
            </a:r>
            <a:r>
              <a:rPr lang="en-US" dirty="0" err="1">
                <a:latin typeface="Times New Roman" pitchFamily="18" charset="0"/>
                <a:cs typeface="Times New Roman" pitchFamily="18" charset="0"/>
              </a:rPr>
              <a:t>dạng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quay </a:t>
            </a:r>
            <a:r>
              <a:rPr lang="en-US" dirty="0" err="1">
                <a:latin typeface="Times New Roman" pitchFamily="18" charset="0"/>
                <a:cs typeface="Times New Roman" pitchFamily="18" charset="0"/>
              </a:rPr>
              <a:t>tròn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tơ</a:t>
            </a:r>
            <a:r>
              <a:rPr lang="en-US" dirty="0">
                <a:latin typeface="Times New Roman" pitchFamily="18" charset="0"/>
                <a:cs typeface="Times New Roman" pitchFamily="18" charset="0"/>
              </a:rPr>
              <a:t> 7,5 KW.</a:t>
            </a:r>
          </a:p>
        </p:txBody>
      </p:sp>
    </p:spTree>
    <p:extLst>
      <p:ext uri="{BB962C8B-B14F-4D97-AF65-F5344CB8AC3E}">
        <p14:creationId xmlns:p14="http://schemas.microsoft.com/office/powerpoint/2010/main" val="3365963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762000"/>
            <a:ext cx="5657849" cy="6477000"/>
          </a:xfrm>
        </p:spPr>
      </p:pic>
    </p:spTree>
    <p:extLst>
      <p:ext uri="{BB962C8B-B14F-4D97-AF65-F5344CB8AC3E}">
        <p14:creationId xmlns:p14="http://schemas.microsoft.com/office/powerpoint/2010/main" val="311273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6400"/>
            <a:ext cx="6076950" cy="7747000"/>
          </a:xfrm>
        </p:spPr>
        <p:txBody>
          <a:bodyPr>
            <a:normAutofit/>
          </a:bodyPr>
          <a:lstStyle/>
          <a:p>
            <a:pPr marL="0" indent="0">
              <a:buNone/>
            </a:pPr>
            <a:r>
              <a:rPr lang="en-US" b="1" dirty="0">
                <a:latin typeface="Times New Roman" pitchFamily="18" charset="0"/>
                <a:cs typeface="Times New Roman" pitchFamily="18" charset="0"/>
              </a:rPr>
              <a:t>2. Quy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ủ vi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ủ vi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vi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tan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(1kg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pha</a:t>
            </a:r>
            <a:r>
              <a:rPr lang="en-US" dirty="0">
                <a:latin typeface="Times New Roman" pitchFamily="18" charset="0"/>
                <a:cs typeface="Times New Roman" pitchFamily="18" charset="0"/>
              </a:rPr>
              <a:t> 100 lit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1 Kg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5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tùy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&lt; 15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15 – 18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mùa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hè</a:t>
            </a:r>
            <a:r>
              <a:rPr lang="en-US" dirty="0">
                <a:latin typeface="Times New Roman" pitchFamily="18" charset="0"/>
                <a:cs typeface="Times New Roman" pitchFamily="18" charset="0"/>
              </a:rPr>
              <a:t> 15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mùa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18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15 – 18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7811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06401"/>
            <a:ext cx="5924550" cy="6375399"/>
          </a:xfrm>
        </p:spPr>
        <p:txBody>
          <a:bodyPr>
            <a:normAutofit/>
          </a:bodyPr>
          <a:lstStyle/>
          <a:p>
            <a:pPr marL="0" indent="0" algn="ctr">
              <a:buNone/>
            </a:pPr>
            <a:r>
              <a:rPr lang="en-US" sz="2800" dirty="0">
                <a:solidFill>
                  <a:srgbClr val="FF0000"/>
                </a:solidFill>
                <a:latin typeface="Times New Roman" pitchFamily="18" charset="0"/>
                <a:cs typeface="Times New Roman" pitchFamily="18" charset="0"/>
              </a:rPr>
              <a:t>GIỚI THIỆU CÔNG NGHỆ XỬ LÝ RÁC THẢI SINH HOẠT HỖN HỢP 5 KHÔNG</a:t>
            </a:r>
            <a:endParaRPr lang="en-US" dirty="0">
              <a:solidFill>
                <a:srgbClr val="FF0000"/>
              </a:solidFill>
              <a:latin typeface="Times New Roman" pitchFamily="18" charset="0"/>
              <a:cs typeface="Times New Roman" pitchFamily="18" charset="0"/>
            </a:endParaRPr>
          </a:p>
          <a:p>
            <a:pPr marL="514350" indent="-514350" algn="just">
              <a:buAutoNum type="arabicPeriod"/>
            </a:pP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mùi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hôi</a:t>
            </a:r>
            <a:endParaRPr lang="en-US" dirty="0">
              <a:solidFill>
                <a:srgbClr val="FF0000"/>
              </a:solidFill>
              <a:latin typeface="Times New Roman" pitchFamily="18" charset="0"/>
              <a:cs typeface="Times New Roman" pitchFamily="18" charset="0"/>
            </a:endParaRPr>
          </a:p>
          <a:p>
            <a:pPr marL="514350" indent="-514350" algn="just">
              <a:buAutoNum type="arabicPeriod"/>
            </a:pP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rỉ</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rác</a:t>
            </a:r>
            <a:endParaRPr lang="en-US" dirty="0">
              <a:solidFill>
                <a:srgbClr val="FF0000"/>
              </a:solidFill>
              <a:latin typeface="Times New Roman" pitchFamily="18" charset="0"/>
              <a:cs typeface="Times New Roman" pitchFamily="18" charset="0"/>
            </a:endParaRPr>
          </a:p>
          <a:p>
            <a:pPr marL="514350" indent="-514350" algn="just">
              <a:buAutoNum type="arabicPeriod"/>
            </a:pP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ruồi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muỗi</a:t>
            </a:r>
            <a:endParaRPr lang="en-US" dirty="0">
              <a:solidFill>
                <a:srgbClr val="FF0000"/>
              </a:solidFill>
              <a:latin typeface="Times New Roman" pitchFamily="18" charset="0"/>
              <a:cs typeface="Times New Roman" pitchFamily="18" charset="0"/>
            </a:endParaRPr>
          </a:p>
          <a:p>
            <a:pPr marL="514350" indent="-514350" algn="just">
              <a:buAutoNum type="arabicPeriod"/>
            </a:pP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khí</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thải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độc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hại</a:t>
            </a:r>
            <a:endParaRPr lang="en-US" dirty="0">
              <a:solidFill>
                <a:srgbClr val="FF0000"/>
              </a:solidFill>
              <a:latin typeface="Times New Roman" pitchFamily="18" charset="0"/>
              <a:cs typeface="Times New Roman" pitchFamily="18" charset="0"/>
            </a:endParaRPr>
          </a:p>
          <a:p>
            <a:pPr marL="514350" indent="-514350" algn="just">
              <a:buAutoNum type="arabicPeriod"/>
            </a:pPr>
            <a:r>
              <a:rPr lang="en-US" dirty="0" err="1">
                <a:solidFill>
                  <a:srgbClr val="FF0000"/>
                </a:solidFill>
                <a:latin typeface="Times New Roman" pitchFamily="18" charset="0"/>
                <a:cs typeface="Times New Roman" pitchFamily="18" charset="0"/>
              </a:rPr>
              <a:t>Không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sử</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dụng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hóa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chất</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360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6172200" cy="6527799"/>
          </a:xfrm>
        </p:spPr>
        <p:txBody>
          <a:bodyPr/>
          <a:lstStyle/>
          <a:p>
            <a:pPr marL="0" indent="0" algn="just">
              <a:buNone/>
            </a:pPr>
            <a:r>
              <a:rPr lang="en-US" dirty="0">
                <a:latin typeface="Times New Roman" pitchFamily="18" charset="0"/>
                <a:cs typeface="Times New Roman" pitchFamily="18" charset="0"/>
              </a:rPr>
              <a:t>	</a:t>
            </a:r>
          </a:p>
          <a:p>
            <a:pPr marL="0" indent="0" algn="just">
              <a:buNone/>
            </a:pP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0,4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75 – 80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C,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65 – 70 %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30 – 32 %.</a:t>
            </a:r>
          </a:p>
          <a:p>
            <a:pPr marL="0" indent="0" algn="just">
              <a:buNone/>
            </a:pP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30 – 35 %,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35 – 40 %.</a:t>
            </a:r>
          </a:p>
        </p:txBody>
      </p:sp>
    </p:spTree>
    <p:extLst>
      <p:ext uri="{BB962C8B-B14F-4D97-AF65-F5344CB8AC3E}">
        <p14:creationId xmlns:p14="http://schemas.microsoft.com/office/powerpoint/2010/main" val="193061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5657850" cy="6197600"/>
          </a:xfrm>
        </p:spPr>
      </p:pic>
    </p:spTree>
    <p:extLst>
      <p:ext uri="{BB962C8B-B14F-4D97-AF65-F5344CB8AC3E}">
        <p14:creationId xmlns:p14="http://schemas.microsoft.com/office/powerpoint/2010/main" val="381497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399"/>
            <a:ext cx="5715000" cy="7315201"/>
          </a:xfrm>
        </p:spPr>
        <p:txBody>
          <a:bodyPr>
            <a:normAutofit fontScale="92500" lnSpcReduction="10000"/>
          </a:bodyPr>
          <a:lstStyle/>
          <a:p>
            <a:pPr marL="0" indent="0">
              <a:buNone/>
            </a:pPr>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Quá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loại</a:t>
            </a:r>
            <a:endParaRPr lang="en-US" b="1"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ủ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0,4m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gầu</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15- 20</a:t>
            </a:r>
            <a:r>
              <a:rPr lang="en-US" baseline="30000" dirty="0">
                <a:latin typeface="Times New Roman" pitchFamily="18" charset="0"/>
                <a:cs typeface="Times New Roman" pitchFamily="18" charset="0"/>
              </a:rPr>
              <a:t>0</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ứ </a:t>
            </a:r>
            <a:r>
              <a:rPr lang="en-US" dirty="0" err="1">
                <a:latin typeface="Times New Roman" pitchFamily="18" charset="0"/>
                <a:cs typeface="Times New Roman" pitchFamily="18" charset="0"/>
              </a:rPr>
              <a:t>đọng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Mùn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hữu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nilon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hữu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ko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4356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07" y="762001"/>
            <a:ext cx="5801193" cy="7239000"/>
          </a:xfrm>
        </p:spPr>
        <p:txBody>
          <a:bodyPr>
            <a:normAutofit fontScale="92500" lnSpcReduction="10000"/>
          </a:bodyPr>
          <a:lstStyle/>
          <a:p>
            <a:pPr algn="just"/>
            <a:r>
              <a:rPr lang="en-US" b="1">
                <a:latin typeface="Times New Roman" pitchFamily="18" charset="0"/>
                <a:cs typeface="Times New Roman" pitchFamily="18" charset="0"/>
              </a:rPr>
              <a:t>4. Công đoạn tách nilon, nhựa và rác hữu cơ ko thể tái chế:</a:t>
            </a:r>
          </a:p>
          <a:p>
            <a:pPr marL="0" indent="0" algn="just">
              <a:buNone/>
            </a:pPr>
            <a:r>
              <a:rPr lang="en-US">
                <a:latin typeface="Times New Roman" pitchFamily="18" charset="0"/>
                <a:cs typeface="Times New Roman" pitchFamily="18" charset="0"/>
              </a:rPr>
              <a:t>	Hỗn hợp nilon, nhựa và rác hữu cơ ko thể tái chế được đưa qua hệ thống quạt thổi để tách riêng nilon, nhựa và rác hữu cơ ko thể tái chế; nhờ có tỷ trọng khác nhau, nilon, nhựa được thổi ra xa hơn, tách khỏi lượng rác còn lại là rác hữu cơ ko thể tái chế (cao su, vải rách, cành cây, da, bọt xốp…). Do rác đã tương đối khô lại bị tác động của sàng rung lắc và quạt thổi nên lượng bùn đất bám vào nhựa, nilon còn rất ít, đảm bảo yêu cầu của cơ sở thu mua, tái chế ra hạt nhựa.</a:t>
            </a:r>
          </a:p>
        </p:txBody>
      </p:sp>
    </p:spTree>
    <p:extLst>
      <p:ext uri="{BB962C8B-B14F-4D97-AF65-F5344CB8AC3E}">
        <p14:creationId xmlns:p14="http://schemas.microsoft.com/office/powerpoint/2010/main" val="2258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Times New Roman" pitchFamily="18" charset="0"/>
                <a:cs typeface="Times New Roman" pitchFamily="18" charset="0"/>
              </a:rPr>
              <a:t> </a:t>
            </a:r>
            <a:r>
              <a:rPr lang="en-US" sz="3600" b="1">
                <a:latin typeface="Times New Roman" pitchFamily="18" charset="0"/>
                <a:cs typeface="Times New Roman" pitchFamily="18" charset="0"/>
              </a:rPr>
              <a:t>Tính ưu việt của công nghệ</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533400" y="1676401"/>
            <a:ext cx="6019800" cy="5486399"/>
          </a:xfrm>
        </p:spPr>
        <p:txBody>
          <a:bodyPr/>
          <a:lstStyle/>
          <a:p>
            <a:pPr algn="just"/>
            <a:r>
              <a:rPr lang="en-US">
                <a:latin typeface="Times New Roman" pitchFamily="18" charset="0"/>
                <a:cs typeface="Times New Roman" pitchFamily="18" charset="0"/>
              </a:rPr>
              <a:t>Cũng ứng dụng công nghệ sinh học trong xử lý rác thải sinh hoạt, song công nghệ </a:t>
            </a:r>
            <a:r>
              <a:rPr lang="en-US" b="1">
                <a:latin typeface="Times New Roman" pitchFamily="18" charset="0"/>
                <a:cs typeface="Times New Roman" pitchFamily="18" charset="0"/>
              </a:rPr>
              <a:t>xử lý rác thải sinh hoạt bằng chế phẩm sinh học</a:t>
            </a:r>
            <a:r>
              <a:rPr lang="en-US">
                <a:latin typeface="Times New Roman" pitchFamily="18" charset="0"/>
                <a:cs typeface="Times New Roman" pitchFamily="18" charset="0"/>
              </a:rPr>
              <a:t> có nhiều khác biệt và ưu việt hơn hẳn với công nghệ xử lý rác thải hỗn hợp đang được áp dụng tại các cơ sở xử lý rác hiện nay trên cả nước.</a:t>
            </a:r>
          </a:p>
        </p:txBody>
      </p:sp>
    </p:spTree>
    <p:extLst>
      <p:ext uri="{BB962C8B-B14F-4D97-AF65-F5344CB8AC3E}">
        <p14:creationId xmlns:p14="http://schemas.microsoft.com/office/powerpoint/2010/main" val="48264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Times New Roman" pitchFamily="18" charset="0"/>
                <a:cs typeface="Times New Roman" pitchFamily="18" charset="0"/>
              </a:rPr>
              <a:t>Trủng men tự nhiên ưu việt</a:t>
            </a:r>
          </a:p>
        </p:txBody>
      </p:sp>
      <p:sp>
        <p:nvSpPr>
          <p:cNvPr id="3" name="Content Placeholder 2"/>
          <p:cNvSpPr>
            <a:spLocks noGrp="1"/>
          </p:cNvSpPr>
          <p:nvPr>
            <p:ph idx="1"/>
          </p:nvPr>
        </p:nvSpPr>
        <p:spPr>
          <a:xfrm>
            <a:off x="500297" y="2133600"/>
            <a:ext cx="6052903" cy="5486400"/>
          </a:xfrm>
        </p:spPr>
        <p:txBody>
          <a:bodyPr>
            <a:normAutofit lnSpcReduction="10000"/>
          </a:bodyPr>
          <a:lstStyle/>
          <a:p>
            <a:pPr algn="just"/>
            <a:r>
              <a:rPr lang="en-US">
                <a:latin typeface="Times New Roman" pitchFamily="18" charset="0"/>
                <a:cs typeface="Times New Roman" pitchFamily="18" charset="0"/>
              </a:rPr>
              <a:t>Men ủ rác lên đến 80 độ C làm cho các vi khuẩn có hại trong rác chết, làm khô rác độ ẩm trong rác còn từ 10 – 20%, tạo điều kiện cho sàng rung dễ ràng tách lọc các thành phần như mùn, nilon, chất rơ…ra các sản phẩn riêng biệt.</a:t>
            </a:r>
          </a:p>
          <a:p>
            <a:pPr algn="just"/>
            <a:r>
              <a:rPr lang="en-US">
                <a:latin typeface="Times New Roman" pitchFamily="18" charset="0"/>
                <a:cs typeface="Times New Roman" pitchFamily="18" charset="0"/>
              </a:rPr>
              <a:t>Xử lý triệt để mùi hôi của rác, tạo môi trường làm việc đảm bảo cho người lao động.</a:t>
            </a:r>
          </a:p>
        </p:txBody>
      </p:sp>
    </p:spTree>
    <p:extLst>
      <p:ext uri="{BB962C8B-B14F-4D97-AF65-F5344CB8AC3E}">
        <p14:creationId xmlns:p14="http://schemas.microsoft.com/office/powerpoint/2010/main" val="195484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1"/>
            <a:ext cx="5943600" cy="7086599"/>
          </a:xfrm>
        </p:spPr>
        <p:txBody>
          <a:bodyPr>
            <a:normAutofit/>
          </a:bodyPr>
          <a:lstStyle/>
          <a:p>
            <a:r>
              <a:rPr lang="en-US" b="1" i="1" dirty="0">
                <a:latin typeface="Times New Roman" pitchFamily="18" charset="0"/>
                <a:cs typeface="Times New Roman" pitchFamily="18" charset="0"/>
              </a:rPr>
              <a:t>1.Công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được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cơ</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thẩm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quyền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thẩm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định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được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phép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dụng</a:t>
            </a:r>
            <a:r>
              <a:rPr lang="en-US" b="1" i="1" dirty="0">
                <a:latin typeface="Times New Roman" pitchFamily="18" charset="0"/>
                <a:cs typeface="Times New Roman" pitchFamily="18" charset="0"/>
              </a:rPr>
              <a:t>.</a:t>
            </a:r>
          </a:p>
          <a:p>
            <a:r>
              <a:rPr lang="en-US" b="1" i="1" dirty="0">
                <a:latin typeface="Times New Roman" pitchFamily="18" charset="0"/>
                <a:cs typeface="Times New Roman" pitchFamily="18" charset="0"/>
              </a:rPr>
              <a:t>2.Thu </a:t>
            </a:r>
            <a:r>
              <a:rPr lang="en-US" b="1" i="1" dirty="0" err="1">
                <a:latin typeface="Times New Roman" pitchFamily="18" charset="0"/>
                <a:cs typeface="Times New Roman" pitchFamily="18" charset="0"/>
              </a:rPr>
              <a:t>hồi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sản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phẩm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chế</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được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cao</a:t>
            </a:r>
            <a:r>
              <a:rPr lang="en-US" b="1" i="1" dirty="0">
                <a:latin typeface="Times New Roman" pitchFamily="18" charset="0"/>
                <a:cs typeface="Times New Roman" pitchFamily="18" charset="0"/>
              </a:rPr>
              <a:t>:</a:t>
            </a:r>
          </a:p>
          <a:p>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Mùn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hữu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cơ</a:t>
            </a:r>
            <a:r>
              <a:rPr lang="en-US" b="1" i="1" dirty="0">
                <a:latin typeface="Times New Roman" pitchFamily="18" charset="0"/>
                <a:cs typeface="Times New Roman" pitchFamily="18" charset="0"/>
              </a:rPr>
              <a:t> &gt; 40%</a:t>
            </a:r>
          </a:p>
          <a:p>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Nhựa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nilon</a:t>
            </a:r>
            <a:r>
              <a:rPr lang="en-US" b="1" i="1" dirty="0">
                <a:latin typeface="Times New Roman" pitchFamily="18" charset="0"/>
                <a:cs typeface="Times New Roman" pitchFamily="18" charset="0"/>
              </a:rPr>
              <a:t>  &gt; 12%</a:t>
            </a:r>
          </a:p>
          <a:p>
            <a:r>
              <a:rPr lang="en-US" b="1" i="1" dirty="0">
                <a:latin typeface="Times New Roman" pitchFamily="18" charset="0"/>
                <a:cs typeface="Times New Roman" pitchFamily="18" charset="0"/>
              </a:rPr>
              <a:t>3.Tỷ </a:t>
            </a:r>
            <a:r>
              <a:rPr lang="en-US" b="1" i="1" dirty="0" err="1">
                <a:latin typeface="Times New Roman" pitchFamily="18" charset="0"/>
                <a:cs typeface="Times New Roman" pitchFamily="18" charset="0"/>
              </a:rPr>
              <a:t>lệ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bằng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phương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chôn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lấp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thấp</a:t>
            </a:r>
            <a:r>
              <a:rPr lang="en-US" b="1" i="1" dirty="0">
                <a:latin typeface="Times New Roman" pitchFamily="18" charset="0"/>
                <a:cs typeface="Times New Roman" pitchFamily="18" charset="0"/>
              </a:rPr>
              <a:t>:</a:t>
            </a:r>
          </a:p>
          <a:p>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xây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dựng</a:t>
            </a:r>
            <a:r>
              <a:rPr lang="en-US" b="1" i="1" dirty="0">
                <a:latin typeface="Times New Roman" pitchFamily="18" charset="0"/>
                <a:cs typeface="Times New Roman" pitchFamily="18" charset="0"/>
              </a:rPr>
              <a:t> dung </a:t>
            </a:r>
            <a:r>
              <a:rPr lang="en-US" b="1" i="1" dirty="0" err="1">
                <a:latin typeface="Times New Roman" pitchFamily="18" charset="0"/>
                <a:cs typeface="Times New Roman" pitchFamily="18" charset="0"/>
              </a:rPr>
              <a:t>cho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lấp</a:t>
            </a:r>
            <a:r>
              <a:rPr lang="en-US" b="1" i="1" dirty="0">
                <a:latin typeface="Times New Roman" pitchFamily="18" charset="0"/>
                <a:cs typeface="Times New Roman" pitchFamily="18" charset="0"/>
              </a:rPr>
              <a:t>: &lt; 10%</a:t>
            </a:r>
          </a:p>
          <a:p>
            <a:endParaRPr lang="en-US" dirty="0"/>
          </a:p>
        </p:txBody>
      </p:sp>
    </p:spTree>
    <p:extLst>
      <p:ext uri="{BB962C8B-B14F-4D97-AF65-F5344CB8AC3E}">
        <p14:creationId xmlns:p14="http://schemas.microsoft.com/office/powerpoint/2010/main" val="109570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08001"/>
            <a:ext cx="5753100" cy="6654799"/>
          </a:xfrm>
        </p:spPr>
        <p:txBody>
          <a:bodyPr/>
          <a:lstStyle/>
          <a:p>
            <a:endParaRPr lang="en-US"/>
          </a:p>
          <a:p>
            <a:pPr algn="just"/>
            <a:r>
              <a:rPr lang="en-US" b="1" i="1">
                <a:latin typeface="Times New Roman" pitchFamily="18" charset="0"/>
                <a:cs typeface="Times New Roman" pitchFamily="18" charset="0"/>
              </a:rPr>
              <a:t>4.Công nghệ xử lý không gây ô nhiễm môi trường thứ cấp:</a:t>
            </a:r>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Không mùi hôi, không ruồi muỗi, không nước rỉ rác, không sử dụng hóa chất, không gây độc với môi trường và con người, đảm bảo tiêu chuẩn về môi trường theo quy định của luật Bảo vệ Môi trường.</a:t>
            </a:r>
          </a:p>
          <a:p>
            <a:endParaRPr lang="en-US"/>
          </a:p>
        </p:txBody>
      </p:sp>
    </p:spTree>
    <p:extLst>
      <p:ext uri="{BB962C8B-B14F-4D97-AF65-F5344CB8AC3E}">
        <p14:creationId xmlns:p14="http://schemas.microsoft.com/office/powerpoint/2010/main" val="36727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711201"/>
            <a:ext cx="6172200" cy="7457017"/>
          </a:xfrm>
        </p:spPr>
        <p:txBody>
          <a:bodyPr>
            <a:normAutofit fontScale="92500" lnSpcReduction="10000"/>
          </a:bodyPr>
          <a:lstStyle/>
          <a:p>
            <a:r>
              <a:rPr lang="en-US" b="1" i="1" dirty="0">
                <a:latin typeface="Times New Roman" pitchFamily="18" charset="0"/>
                <a:cs typeface="Times New Roman" pitchFamily="18" charset="0"/>
              </a:rPr>
              <a:t>5.Diện </a:t>
            </a:r>
            <a:r>
              <a:rPr lang="en-US" b="1" i="1" dirty="0" err="1">
                <a:latin typeface="Times New Roman" pitchFamily="18" charset="0"/>
                <a:cs typeface="Times New Roman" pitchFamily="18" charset="0"/>
              </a:rPr>
              <a:t>tích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nhỏ</a:t>
            </a:r>
            <a:r>
              <a:rPr lang="en-US" b="1" i="1" dirty="0">
                <a:latin typeface="Times New Roman" pitchFamily="18" charset="0"/>
                <a:cs typeface="Times New Roman" pitchFamily="18" charset="0"/>
              </a:rPr>
              <a:t>: &lt; 5,0ha.</a:t>
            </a:r>
          </a:p>
          <a:p>
            <a:r>
              <a:rPr lang="en-US" b="1" i="1" dirty="0">
                <a:latin typeface="Times New Roman" pitchFamily="18" charset="0"/>
                <a:cs typeface="Times New Roman" pitchFamily="18" charset="0"/>
              </a:rPr>
              <a:t>6.Công </a:t>
            </a:r>
            <a:r>
              <a:rPr lang="en-US" b="1" i="1" dirty="0" err="1">
                <a:latin typeface="Times New Roman" pitchFamily="18" charset="0"/>
                <a:cs typeface="Times New Roman" pitchFamily="18" charset="0"/>
              </a:rPr>
              <a:t>suất</a:t>
            </a:r>
            <a:r>
              <a:rPr lang="en-US" b="1" i="1" dirty="0">
                <a:latin typeface="Times New Roman" pitchFamily="18" charset="0"/>
                <a:cs typeface="Times New Roman" pitchFamily="18" charset="0"/>
              </a:rPr>
              <a:t> 100 – 150 </a:t>
            </a:r>
            <a:r>
              <a:rPr lang="en-US" b="1" i="1" dirty="0" err="1">
                <a:latin typeface="Times New Roman" pitchFamily="18" charset="0"/>
                <a:cs typeface="Times New Roman" pitchFamily="18" charset="0"/>
              </a:rPr>
              <a:t>tấn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ngày</a:t>
            </a:r>
            <a:r>
              <a:rPr lang="en-US" b="1" i="1" dirty="0">
                <a:latin typeface="Times New Roman" pitchFamily="18" charset="0"/>
                <a:cs typeface="Times New Roman" pitchFamily="18" charset="0"/>
              </a:rPr>
              <a:t>.</a:t>
            </a:r>
          </a:p>
          <a:p>
            <a:r>
              <a:rPr lang="en-US" b="1" i="1" dirty="0">
                <a:latin typeface="Times New Roman" pitchFamily="18" charset="0"/>
                <a:cs typeface="Times New Roman" pitchFamily="18" charset="0"/>
              </a:rPr>
              <a:t>7.Công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có</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tỷ</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cơ</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cao</a:t>
            </a:r>
            <a:r>
              <a:rPr lang="en-US" b="1" i="1" dirty="0">
                <a:latin typeface="Times New Roman" pitchFamily="18" charset="0"/>
                <a:cs typeface="Times New Roman" pitchFamily="18" charset="0"/>
              </a:rPr>
              <a:t>.</a:t>
            </a:r>
          </a:p>
          <a:p>
            <a:pPr algn="just"/>
            <a:r>
              <a:rPr lang="en-US" b="1" i="1" dirty="0">
                <a:latin typeface="Times New Roman" pitchFamily="18" charset="0"/>
                <a:cs typeface="Times New Roman" pitchFamily="18" charset="0"/>
              </a:rPr>
              <a:t>8.Công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được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mới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tồn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đọng</a:t>
            </a:r>
            <a:r>
              <a:rPr lang="en-US" b="1" i="1" dirty="0">
                <a:latin typeface="Times New Roman" pitchFamily="18" charset="0"/>
                <a:cs typeface="Times New Roman" pitchFamily="18" charset="0"/>
              </a:rPr>
              <a:t>.</a:t>
            </a:r>
          </a:p>
          <a:p>
            <a:pPr algn="just"/>
            <a:r>
              <a:rPr lang="en-US" b="1" i="1" dirty="0">
                <a:latin typeface="Times New Roman" pitchFamily="18" charset="0"/>
                <a:cs typeface="Times New Roman" pitchFamily="18" charset="0"/>
              </a:rPr>
              <a:t>9.Đơn </a:t>
            </a:r>
            <a:r>
              <a:rPr lang="en-US" b="1" i="1" dirty="0" err="1">
                <a:latin typeface="Times New Roman" pitchFamily="18" charset="0"/>
                <a:cs typeface="Times New Roman" pitchFamily="18" charset="0"/>
              </a:rPr>
              <a:t>giá</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360.000đ/</a:t>
            </a:r>
            <a:r>
              <a:rPr lang="en-US" b="1" i="1" dirty="0" err="1">
                <a:latin typeface="Times New Roman" pitchFamily="18" charset="0"/>
                <a:cs typeface="Times New Roman" pitchFamily="18" charset="0"/>
              </a:rPr>
              <a:t>tấn</a:t>
            </a:r>
            <a:r>
              <a:rPr lang="en-US" b="1" i="1" dirty="0">
                <a:latin typeface="Times New Roman" pitchFamily="18" charset="0"/>
                <a:cs typeface="Times New Roman" pitchFamily="18" charset="0"/>
              </a:rPr>
              <a:t>.(Theo QĐ 21/QĐ-UBND </a:t>
            </a:r>
            <a:r>
              <a:rPr lang="en-US" b="1" i="1" dirty="0" err="1">
                <a:latin typeface="Times New Roman" pitchFamily="18" charset="0"/>
                <a:cs typeface="Times New Roman" pitchFamily="18" charset="0"/>
              </a:rPr>
              <a:t>tỉnh</a:t>
            </a:r>
            <a:r>
              <a:rPr lang="en-US" b="1" i="1" dirty="0">
                <a:latin typeface="Times New Roman" pitchFamily="18" charset="0"/>
                <a:cs typeface="Times New Roman" pitchFamily="18" charset="0"/>
              </a:rPr>
              <a:t> Thanh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về</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mức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dịch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vụ</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gom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thải</a:t>
            </a:r>
            <a:r>
              <a:rPr lang="en-US" b="1" i="1" dirty="0">
                <a:latin typeface="Times New Roman" pitchFamily="18" charset="0"/>
                <a:cs typeface="Times New Roman" pitchFamily="18" charset="0"/>
              </a:rPr>
              <a:t>)</a:t>
            </a:r>
          </a:p>
          <a:p>
            <a:pPr algn="just"/>
            <a:r>
              <a:rPr lang="en-US" b="1" i="1" dirty="0">
                <a:latin typeface="Times New Roman" pitchFamily="18" charset="0"/>
                <a:cs typeface="Times New Roman" pitchFamily="18" charset="0"/>
              </a:rPr>
              <a:t>10.Thời </a:t>
            </a:r>
            <a:r>
              <a:rPr lang="en-US" b="1" i="1" dirty="0" err="1">
                <a:latin typeface="Times New Roman" pitchFamily="18" charset="0"/>
                <a:cs typeface="Times New Roman" pitchFamily="18" charset="0"/>
              </a:rPr>
              <a:t>gian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01 </a:t>
            </a:r>
            <a:r>
              <a:rPr lang="en-US" b="1" i="1" dirty="0" err="1">
                <a:latin typeface="Times New Roman" pitchFamily="18" charset="0"/>
                <a:cs typeface="Times New Roman" pitchFamily="18" charset="0"/>
              </a:rPr>
              <a:t>tháng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sau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Hợp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đồng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bàn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giao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mặt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bằng</a:t>
            </a:r>
            <a:r>
              <a:rPr lang="en-US" b="1" i="1" dirty="0">
                <a:latin typeface="Times New Roman" pitchFamily="18" charset="0"/>
                <a:cs typeface="Times New Roman" pitchFamily="18" charset="0"/>
              </a:rPr>
              <a:t>.</a:t>
            </a:r>
          </a:p>
          <a:p>
            <a:pPr algn="just"/>
            <a:r>
              <a:rPr lang="en-US" b="1" i="1" dirty="0">
                <a:latin typeface="Times New Roman" pitchFamily="18" charset="0"/>
                <a:cs typeface="Times New Roman" pitchFamily="18" charset="0"/>
              </a:rPr>
              <a:t>12.Có </a:t>
            </a:r>
            <a:r>
              <a:rPr lang="en-US" b="1" i="1" dirty="0" err="1">
                <a:latin typeface="Times New Roman" pitchFamily="18" charset="0"/>
                <a:cs typeface="Times New Roman" pitchFamily="18" charset="0"/>
              </a:rPr>
              <a:t>khả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năng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nâng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lý</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lên</a:t>
            </a:r>
            <a:r>
              <a:rPr lang="en-US" b="1" i="1" dirty="0">
                <a:latin typeface="Times New Roman" pitchFamily="18" charset="0"/>
                <a:cs typeface="Times New Roman" pitchFamily="18" charset="0"/>
              </a:rPr>
              <a:t> 100 – 300 </a:t>
            </a:r>
            <a:r>
              <a:rPr lang="en-US" b="1" i="1" dirty="0" err="1">
                <a:latin typeface="Times New Roman" pitchFamily="18" charset="0"/>
                <a:cs typeface="Times New Roman" pitchFamily="18" charset="0"/>
              </a:rPr>
              <a:t>tấn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a:t>
            </a:r>
            <a:r>
              <a:rPr lang="en-US" b="1" i="1" dirty="0" err="1">
                <a:latin typeface="Times New Roman" pitchFamily="18" charset="0"/>
                <a:cs typeface="Times New Roman" pitchFamily="18" charset="0"/>
              </a:rPr>
              <a:t>ngày</a:t>
            </a:r>
            <a:r>
              <a:rPr lang="en-US" b="1" i="1"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655368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6172200" cy="1234016"/>
          </a:xfrm>
        </p:spPr>
        <p:txBody>
          <a:bodyPr/>
          <a:lstStyle/>
          <a:p>
            <a:r>
              <a:rPr lang="en-US" b="1">
                <a:latin typeface="Times New Roman" pitchFamily="18" charset="0"/>
                <a:cs typeface="Times New Roman" pitchFamily="18" charset="0"/>
              </a:rPr>
              <a:t>Hiệu quả xã hội</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533400" y="2133601"/>
            <a:ext cx="5981700" cy="5791199"/>
          </a:xfrm>
        </p:spPr>
        <p:txBody>
          <a:bodyPr>
            <a:normAutofit fontScale="85000" lnSpcReduction="10000"/>
          </a:bodyPr>
          <a:lstStyle/>
          <a:p>
            <a:pPr algn="just"/>
            <a:r>
              <a:rPr lang="vi-VN" dirty="0">
                <a:solidFill>
                  <a:srgbClr val="000000"/>
                </a:solidFill>
                <a:effectLst/>
                <a:latin typeface="Times New Roman" panose="02020603050405020304" pitchFamily="18" charset="0"/>
                <a:ea typeface="Times New Roman" panose="02020603050405020304" pitchFamily="18" charset="0"/>
              </a:rPr>
              <a:t>Theo </a:t>
            </a:r>
            <a:r>
              <a:rPr lang="en-US" dirty="0" err="1">
                <a:solidFill>
                  <a:srgbClr val="000000"/>
                </a:solidFill>
                <a:effectLst/>
                <a:latin typeface="Times New Roman" panose="02020603050405020304" pitchFamily="18" charset="0"/>
                <a:ea typeface="Times New Roman" panose="02020603050405020304" pitchFamily="18" charset="0"/>
              </a:rPr>
              <a:t>Bào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số</a:t>
            </a:r>
            <a:r>
              <a:rPr lang="en-US" dirty="0">
                <a:solidFill>
                  <a:srgbClr val="000000"/>
                </a:solidFill>
                <a:effectLst/>
                <a:latin typeface="Times New Roman" panose="02020603050405020304" pitchFamily="18" charset="0"/>
                <a:ea typeface="Times New Roman" panose="02020603050405020304" pitchFamily="18" charset="0"/>
              </a:rPr>
              <a:t> 443/BC-UBND, </a:t>
            </a:r>
            <a:r>
              <a:rPr lang="en-US" dirty="0" err="1">
                <a:solidFill>
                  <a:srgbClr val="000000"/>
                </a:solidFill>
                <a:effectLst/>
                <a:latin typeface="Times New Roman" panose="02020603050405020304" pitchFamily="18" charset="0"/>
                <a:ea typeface="Times New Roman" panose="02020603050405020304" pitchFamily="18" charset="0"/>
              </a:rPr>
              <a:t>ngày</a:t>
            </a:r>
            <a:r>
              <a:rPr lang="en-US" dirty="0">
                <a:solidFill>
                  <a:srgbClr val="000000"/>
                </a:solidFill>
                <a:effectLst/>
                <a:latin typeface="Times New Roman" panose="02020603050405020304" pitchFamily="18" charset="0"/>
                <a:ea typeface="Times New Roman" panose="02020603050405020304" pitchFamily="18" charset="0"/>
              </a:rPr>
              <a:t> 29/9/2022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UBND </a:t>
            </a:r>
            <a:r>
              <a:rPr lang="en-US" dirty="0" err="1">
                <a:solidFill>
                  <a:srgbClr val="000000"/>
                </a:solidFill>
                <a:effectLst/>
                <a:latin typeface="Times New Roman" panose="02020603050405020304" pitchFamily="18" charset="0"/>
                <a:ea typeface="Times New Roman" panose="02020603050405020304" pitchFamily="18" charset="0"/>
              </a:rPr>
              <a:t>huyện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Thạch</a:t>
            </a:r>
            <a:r>
              <a:rPr lang="en-US" dirty="0">
                <a:solidFill>
                  <a:srgbClr val="000000"/>
                </a:solidFill>
                <a:effectLst/>
                <a:latin typeface="Times New Roman" panose="02020603050405020304" pitchFamily="18" charset="0"/>
                <a:ea typeface="Times New Roman" panose="02020603050405020304" pitchFamily="18" charset="0"/>
              </a:rPr>
              <a:t> Thành </a:t>
            </a:r>
            <a:r>
              <a:rPr lang="en-US" dirty="0" err="1">
                <a:solidFill>
                  <a:srgbClr val="000000"/>
                </a:solidFill>
                <a:effectLst/>
                <a:latin typeface="Times New Roman" panose="02020603050405020304" pitchFamily="18" charset="0"/>
                <a:ea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a:t>
            </a:r>
            <a:r>
              <a:rPr lang="en-US" dirty="0" err="1">
                <a:effectLst/>
                <a:latin typeface="Times New Roman" panose="02020603050405020304" pitchFamily="18" charset="0"/>
                <a:ea typeface="Times New Roman" panose="02020603050405020304" pitchFamily="18" charset="0"/>
              </a:rPr>
              <a:t>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gom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vận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chuyển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lý</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rắn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địa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huyện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Thạch</a:t>
            </a:r>
            <a:r>
              <a:rPr lang="en-US" dirty="0">
                <a:effectLst/>
                <a:latin typeface="Times New Roman" panose="02020603050405020304" pitchFamily="18" charset="0"/>
                <a:ea typeface="Times New Roman" panose="02020603050405020304" pitchFamily="18" charset="0"/>
              </a:rPr>
              <a:t> Thành, </a:t>
            </a:r>
            <a:r>
              <a:rPr lang="en-US" dirty="0" err="1">
                <a:effectLst/>
                <a:latin typeface="Times New Roman" panose="02020603050405020304" pitchFamily="18" charset="0"/>
                <a:ea typeface="Times New Roman" panose="02020603050405020304" pitchFamily="18" charset="0"/>
              </a:rPr>
              <a:t>giai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đoạn</a:t>
            </a:r>
            <a:r>
              <a:rPr lang="en-US" dirty="0">
                <a:effectLst/>
                <a:latin typeface="Times New Roman" panose="02020603050405020304" pitchFamily="18" charset="0"/>
                <a:ea typeface="Times New Roman" panose="02020603050405020304" pitchFamily="18" charset="0"/>
              </a:rPr>
              <a:t> 2018-2022 </a:t>
            </a:r>
            <a:r>
              <a:rPr lang="en-US" dirty="0" err="1">
                <a:effectLst/>
                <a:latin typeface="Times New Roman" panose="02020603050405020304" pitchFamily="18" charset="0"/>
                <a:ea typeface="Times New Roman" panose="02020603050405020304" pitchFamily="18" charset="0"/>
              </a:rPr>
              <a:t>thì</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Năm</a:t>
            </a:r>
            <a:r>
              <a:rPr lang="en-US" dirty="0">
                <a:effectLst/>
                <a:latin typeface="Times New Roman" panose="02020603050405020304" pitchFamily="18" charset="0"/>
                <a:ea typeface="Times New Roman" panose="02020603050405020304" pitchFamily="18" charset="0"/>
              </a:rPr>
              <a:t> 2022: </a:t>
            </a:r>
            <a:r>
              <a:rPr lang="en-US" dirty="0" err="1">
                <a:effectLst/>
                <a:latin typeface="Times New Roman" panose="02020603050405020304" pitchFamily="18" charset="0"/>
                <a:ea typeface="Times New Roman" panose="02020603050405020304" pitchFamily="18" charset="0"/>
              </a:rPr>
              <a:t>Khối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lượng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105,9 </a:t>
            </a:r>
            <a:r>
              <a:rPr lang="en-US" dirty="0" err="1">
                <a:effectLst/>
                <a:latin typeface="Times New Roman" panose="02020603050405020304" pitchFamily="18" charset="0"/>
                <a:ea typeface="Times New Roman" panose="02020603050405020304" pitchFamily="18" charset="0"/>
              </a:rPr>
              <a:t>tấn</a:t>
            </a:r>
            <a:r>
              <a:rPr lang="en-US" dirty="0">
                <a:effectLst/>
                <a:latin typeface="Times New Roman" panose="02020603050405020304" pitchFamily="18" charset="0"/>
                <a:ea typeface="Times New Roman" panose="02020603050405020304" pitchFamily="18" charset="0"/>
              </a:rPr>
              <a:t>/</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đêm</a:t>
            </a:r>
            <a:r>
              <a:rPr lang="en-US" dirty="0">
                <a:effectLst/>
                <a:latin typeface="Times New Roman" panose="02020603050405020304" pitchFamily="18" charset="0"/>
                <a:ea typeface="Times New Roman" panose="02020603050405020304" pitchFamily="18" charset="0"/>
              </a:rPr>
              <a:t>. T</a:t>
            </a:r>
            <a:r>
              <a:rPr lang="en-US" dirty="0">
                <a:latin typeface="Times New Roman" pitchFamily="18" charset="0"/>
                <a:cs typeface="Times New Roman" pitchFamily="18" charset="0"/>
              </a:rPr>
              <a:t>rong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60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30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15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26757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Times New Roman" pitchFamily="18" charset="0"/>
                <a:cs typeface="Times New Roman" pitchFamily="18" charset="0"/>
              </a:rPr>
              <a:t>GIẢI PHÁP KỸ THUẬT</a:t>
            </a:r>
            <a:br>
              <a:rPr lang="en-US" sz="3200" b="1">
                <a:latin typeface="Times New Roman" pitchFamily="18" charset="0"/>
                <a:cs typeface="Times New Roman" pitchFamily="18" charset="0"/>
              </a:rPr>
            </a:br>
            <a:r>
              <a:rPr lang="en-US" sz="3200" b="1">
                <a:latin typeface="Times New Roman" pitchFamily="18" charset="0"/>
                <a:cs typeface="Times New Roman" pitchFamily="18" charset="0"/>
              </a:rPr>
              <a:t> CÔNG NGHỆ</a:t>
            </a:r>
          </a:p>
        </p:txBody>
      </p:sp>
      <p:sp>
        <p:nvSpPr>
          <p:cNvPr id="3" name="Content Placeholder 2"/>
          <p:cNvSpPr>
            <a:spLocks noGrp="1"/>
          </p:cNvSpPr>
          <p:nvPr>
            <p:ph idx="1"/>
          </p:nvPr>
        </p:nvSpPr>
        <p:spPr>
          <a:xfrm>
            <a:off x="609600" y="2133601"/>
            <a:ext cx="5905500" cy="5714999"/>
          </a:xfrm>
        </p:spPr>
        <p:txBody>
          <a:bodyPr>
            <a:normAutofit/>
          </a:bodyPr>
          <a:lstStyle/>
          <a:p>
            <a:pPr algn="just"/>
            <a:r>
              <a:rPr lang="en-US" sz="2800">
                <a:latin typeface="Times New Roman" pitchFamily="18" charset="0"/>
                <a:cs typeface="Times New Roman" pitchFamily="18" charset="0"/>
              </a:rPr>
              <a:t>Rác thải sinh hoạt đang là vấn nạn của nhiều địa phương trên cả Nước. Giải pháp chôn lấp vẫn đang được áp dụng cho hàng triệu tấn rác thải ở Việt Nam hiện nay, đã bộc lộ những nhược điểm không thể chấp nhận vì bản chất rác chưa được xử lý, tiêu tốn diện tích đất, chi phí vận chuyển tốn kém, vẫn phát sinh các nguồn ô nhiễm thứ cấp (mùi hôi thôi, ruồi, muỗi, ô nhiễm nguồn nước...) ảnh hưởng trực tiếp đến cảnh quan và sức khỏe con người.</a:t>
            </a:r>
          </a:p>
        </p:txBody>
      </p:sp>
    </p:spTree>
    <p:extLst>
      <p:ext uri="{BB962C8B-B14F-4D97-AF65-F5344CB8AC3E}">
        <p14:creationId xmlns:p14="http://schemas.microsoft.com/office/powerpoint/2010/main" val="2222236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5943600" cy="7086599"/>
          </a:xfrm>
        </p:spPr>
        <p:txBody>
          <a:bodyPr/>
          <a:lstStyle/>
          <a:p>
            <a:pPr algn="just"/>
            <a:r>
              <a:rPr lang="vi-VN" dirty="0">
                <a:latin typeface="Times New Roman" pitchFamily="18" charset="0"/>
                <a:cs typeface="Times New Roman" pitchFamily="18" charset="0"/>
              </a:rPr>
              <a:t>Với xu thế phát triển kinh tế - xã hội và sự phát triển mạnh mẽ của các ngành công nghiệp, dịch vụ, du lịch… như hiện nay, mức sống của người dân đang ngày càng cao, lượng rác thải sinh hoạt phát sinh ngày càng</a:t>
            </a:r>
            <a:r>
              <a:rPr lang="de-DE" dirty="0">
                <a:latin typeface="Times New Roman" pitchFamily="18" charset="0"/>
                <a:cs typeface="Times New Roman" pitchFamily="18" charset="0"/>
              </a:rPr>
              <a:t> lớn. Đặc biệt tại các bãi tập kết tại huyện Thạch Thành đã quá tải, việc  xử lý triệt để rác thải sinh hoạt tồn đọng và rác thải mới hàng ngày đã và đang là vấn đề bức thiết hiện nay.</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92229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371600"/>
            <a:ext cx="5725960" cy="5257800"/>
          </a:xfrm>
        </p:spPr>
      </p:pic>
    </p:spTree>
    <p:extLst>
      <p:ext uri="{BB962C8B-B14F-4D97-AF65-F5344CB8AC3E}">
        <p14:creationId xmlns:p14="http://schemas.microsoft.com/office/powerpoint/2010/main" val="206061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itchFamily="18" charset="0"/>
                <a:cs typeface="Times New Roman" pitchFamily="18" charset="0"/>
              </a:rPr>
              <a:t>Các tài liệu tham khảo</a:t>
            </a:r>
          </a:p>
        </p:txBody>
      </p:sp>
      <p:sp>
        <p:nvSpPr>
          <p:cNvPr id="3" name="Content Placeholder 2"/>
          <p:cNvSpPr>
            <a:spLocks noGrp="1"/>
          </p:cNvSpPr>
          <p:nvPr>
            <p:ph idx="1"/>
          </p:nvPr>
        </p:nvSpPr>
        <p:spPr/>
        <p:txBody>
          <a:bodyPr>
            <a:normAutofit lnSpcReduction="10000"/>
          </a:bodyPr>
          <a:lstStyle/>
          <a:p>
            <a:pPr algn="just"/>
            <a:r>
              <a:rPr lang="en-US"/>
              <a:t>- </a:t>
            </a:r>
            <a:r>
              <a:rPr lang="en-US">
                <a:latin typeface="Times New Roman" pitchFamily="18" charset="0"/>
                <a:cs typeface="Times New Roman" pitchFamily="18" charset="0"/>
              </a:rPr>
              <a:t>Quyết định số 1592/QĐ-UBND, ngày 08 tháng 5 năm 2020 của UBND tỉnh Thanh Hóa về việc phê duyệt phương án xử lý chất thải rằn tỉnh Thanh Hóa đến năm 2025 tầm nhìn đến năm 2050;</a:t>
            </a:r>
          </a:p>
          <a:p>
            <a:pPr algn="just"/>
            <a:r>
              <a:rPr lang="en-US">
                <a:latin typeface="Times New Roman" pitchFamily="18" charset="0"/>
                <a:cs typeface="Times New Roman" pitchFamily="18" charset="0"/>
              </a:rPr>
              <a:t>- Quyết định số 21/2019/QĐ-UBND, ngày 04 tháng 7 năm 2019 của UBND tỉnh Thanh Hóa về việc ban hành quy định về mức giá dịch vụ thu gom, vận chuyển và xử lý chất thải rắn sinh hoạt.</a:t>
            </a:r>
            <a:endParaRPr lang="en-US"/>
          </a:p>
        </p:txBody>
      </p:sp>
    </p:spTree>
    <p:extLst>
      <p:ext uri="{BB962C8B-B14F-4D97-AF65-F5344CB8AC3E}">
        <p14:creationId xmlns:p14="http://schemas.microsoft.com/office/powerpoint/2010/main" val="139435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5981700" cy="7264399"/>
          </a:xfrm>
        </p:spPr>
        <p:txBody>
          <a:bodyPr>
            <a:normAutofit lnSpcReduction="10000"/>
          </a:bodyPr>
          <a:lstStyle/>
          <a:p>
            <a:pPr algn="just"/>
            <a:r>
              <a:rPr lang="en-US"/>
              <a:t>- </a:t>
            </a:r>
            <a:r>
              <a:rPr lang="en-US">
                <a:latin typeface="Times New Roman" pitchFamily="18" charset="0"/>
                <a:cs typeface="Times New Roman" pitchFamily="18" charset="0"/>
              </a:rPr>
              <a:t>Quyết định số 13/2022/QĐ-UBND, ngày 02 tháng 3 năm 2022 của UBND tỉnh Thanh Hóa về việc ban hành quy định chi tiết quản lý chất thải rắn sinh hoạt của hộ gia đình, cá nhân trên địa bàn tỉnh Thanh Hóa.</a:t>
            </a:r>
          </a:p>
          <a:p>
            <a:r>
              <a:rPr lang="en-US">
                <a:latin typeface="Times New Roman" pitchFamily="18" charset="0"/>
                <a:cs typeface="Times New Roman" pitchFamily="18" charset="0"/>
              </a:rPr>
              <a:t>- Luật Bảo vệ Môi trường số 72/2020/QH14, ngày 17 tháng 01 năm 2020.</a:t>
            </a:r>
          </a:p>
          <a:p>
            <a:pPr algn="just"/>
            <a:r>
              <a:rPr lang="en-US">
                <a:latin typeface="Times New Roman" pitchFamily="18" charset="0"/>
                <a:cs typeface="Times New Roman" pitchFamily="18" charset="0"/>
              </a:rPr>
              <a:t>- Nghị định số 08/2022/NĐ-CP ngày 10 tháng 01 năm 2022 của Chính phủ quy định chi tiết một số điều của Luật Bảo vệ môi trường;</a:t>
            </a:r>
          </a:p>
          <a:p>
            <a:endParaRPr lang="en-US"/>
          </a:p>
        </p:txBody>
      </p:sp>
    </p:spTree>
    <p:extLst>
      <p:ext uri="{BB962C8B-B14F-4D97-AF65-F5344CB8AC3E}">
        <p14:creationId xmlns:p14="http://schemas.microsoft.com/office/powerpoint/2010/main" val="414210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285" y="533400"/>
            <a:ext cx="5844915" cy="7924800"/>
          </a:xfrm>
        </p:spPr>
        <p:txBody>
          <a:bodyPr>
            <a:normAutofit fontScale="85000" lnSpcReduction="10000"/>
          </a:bodyPr>
          <a:lstStyle/>
          <a:p>
            <a:pPr algn="just"/>
            <a:r>
              <a:rPr lang="en-US">
                <a:latin typeface="Times New Roman" pitchFamily="18" charset="0"/>
                <a:cs typeface="Times New Roman" pitchFamily="18" charset="0"/>
              </a:rPr>
              <a:t>- Quyết định số 491/QĐ-TTg ngày 07 tháng 5 năm 2018 của Thủ tướng Chính phủ về việc phê duyệt điều chỉnh chiến lược quốc gia về quản lý tổng hợp chất thải rắn đến năm 2025, tầm nhìn đến năm 2050; </a:t>
            </a:r>
          </a:p>
          <a:p>
            <a:pPr algn="just"/>
            <a:r>
              <a:rPr lang="en-US">
                <a:latin typeface="Times New Roman" pitchFamily="18" charset="0"/>
                <a:cs typeface="Times New Roman" pitchFamily="18" charset="0"/>
              </a:rPr>
              <a:t>Quyết định số 1746/QĐ-TTg ngày 4 tháng 12 năm 2019 của Thủ tướng Chính phủ về Kế hoạch hành động quốc gia về Quản lý rác thải nhựa đại dương; </a:t>
            </a:r>
          </a:p>
          <a:p>
            <a:pPr algn="just"/>
            <a:r>
              <a:rPr lang="en-US">
                <a:latin typeface="Times New Roman" pitchFamily="18" charset="0"/>
                <a:cs typeface="Times New Roman" pitchFamily="18" charset="0"/>
              </a:rPr>
              <a:t>- Chỉ thị số 41/CT-TTg ngày 01 tháng 12 năm 2020 của Thủ tướng Chính phủ về một số giải pháp cấp bách tăng cường quản lý chất thải rắn; </a:t>
            </a:r>
          </a:p>
          <a:p>
            <a:pPr algn="just"/>
            <a:r>
              <a:rPr lang="en-US">
                <a:latin typeface="Times New Roman" pitchFamily="18" charset="0"/>
                <a:cs typeface="Times New Roman" pitchFamily="18" charset="0"/>
              </a:rPr>
              <a:t>- Chỉ thị số 33/CT-TTg ngày 20 tháng 8 năm 2020 của Thủ tướng Chính phủ về tăng cường quản lý, tái sử dụng, tái chế, xử lý và giảm thiểu chất thải nhựa;</a:t>
            </a:r>
          </a:p>
          <a:p>
            <a:endParaRPr lang="en-US"/>
          </a:p>
        </p:txBody>
      </p:sp>
    </p:spTree>
    <p:extLst>
      <p:ext uri="{BB962C8B-B14F-4D97-AF65-F5344CB8AC3E}">
        <p14:creationId xmlns:p14="http://schemas.microsoft.com/office/powerpoint/2010/main" val="5434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06401"/>
            <a:ext cx="5981700" cy="6527799"/>
          </a:xfrm>
        </p:spPr>
        <p:txBody>
          <a:bodyPr>
            <a:normAutofit/>
          </a:bodyPr>
          <a:lstStyle/>
          <a:p>
            <a:pPr algn="just"/>
            <a:r>
              <a:rPr lang="en-US" sz="2800">
                <a:latin typeface="Times New Roman" pitchFamily="18" charset="0"/>
                <a:cs typeface="Times New Roman" pitchFamily="18" charset="0"/>
              </a:rPr>
              <a:t>Với điều kiện kinh tế hiện nay cần phải lựa chọn một giải pháp công nghệ xử lý rác đảm bảo các yêu cầu về môi trường ngay tại bãi rác chứa rác tươi mang về bãi tập kết mà vẫn đáp ứng được các tiêu trí: </a:t>
            </a:r>
          </a:p>
          <a:p>
            <a:pPr algn="just"/>
            <a:r>
              <a:rPr lang="en-US" sz="2800">
                <a:latin typeface="Times New Roman" pitchFamily="18" charset="0"/>
                <a:cs typeface="Times New Roman" pitchFamily="18" charset="0"/>
              </a:rPr>
              <a:t>Xử lý triệt để rác (kể cả phát sinh trong ngày và rác tồn cũ) với chi phí rẻ nhất; </a:t>
            </a:r>
          </a:p>
          <a:p>
            <a:pPr algn="just"/>
            <a:r>
              <a:rPr lang="en-US" sz="2800">
                <a:latin typeface="Times New Roman" pitchFamily="18" charset="0"/>
                <a:cs typeface="Times New Roman" pitchFamily="18" charset="0"/>
              </a:rPr>
              <a:t>Suất vốn đầu tư nhỏ nhất; </a:t>
            </a:r>
          </a:p>
          <a:p>
            <a:pPr algn="just"/>
            <a:r>
              <a:rPr lang="en-US" sz="2800">
                <a:latin typeface="Times New Roman" pitchFamily="18" charset="0"/>
                <a:cs typeface="Times New Roman" pitchFamily="18" charset="0"/>
              </a:rPr>
              <a:t>Thời gian đầu tư ngắn nhất; </a:t>
            </a:r>
          </a:p>
          <a:p>
            <a:pPr algn="just"/>
            <a:r>
              <a:rPr lang="en-US" sz="2800">
                <a:latin typeface="Times New Roman" pitchFamily="18" charset="0"/>
                <a:cs typeface="Times New Roman" pitchFamily="18" charset="0"/>
              </a:rPr>
              <a:t>Giải pháp công nghệ thiết bị phải dễ vận hành nhất.</a:t>
            </a:r>
          </a:p>
        </p:txBody>
      </p:sp>
    </p:spTree>
    <p:extLst>
      <p:ext uri="{BB962C8B-B14F-4D97-AF65-F5344CB8AC3E}">
        <p14:creationId xmlns:p14="http://schemas.microsoft.com/office/powerpoint/2010/main" val="157516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381000"/>
            <a:ext cx="5657850" cy="7772400"/>
          </a:xfrm>
        </p:spPr>
      </p:pic>
    </p:spTree>
    <p:extLst>
      <p:ext uri="{BB962C8B-B14F-4D97-AF65-F5344CB8AC3E}">
        <p14:creationId xmlns:p14="http://schemas.microsoft.com/office/powerpoint/2010/main" val="390459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Times New Roman" pitchFamily="18" charset="0"/>
                <a:cs typeface="Times New Roman" pitchFamily="18" charset="0"/>
              </a:rPr>
              <a:t>Nhiệt độ khi ủ rác bằng chủng men của Công Ty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0150" y="2413001"/>
            <a:ext cx="4686300" cy="6121399"/>
          </a:xfrm>
        </p:spPr>
      </p:pic>
    </p:spTree>
    <p:extLst>
      <p:ext uri="{BB962C8B-B14F-4D97-AF65-F5344CB8AC3E}">
        <p14:creationId xmlns:p14="http://schemas.microsoft.com/office/powerpoint/2010/main" val="100265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533400"/>
            <a:ext cx="5257800" cy="7162800"/>
          </a:xfrm>
        </p:spPr>
      </p:pic>
    </p:spTree>
    <p:extLst>
      <p:ext uri="{BB962C8B-B14F-4D97-AF65-F5344CB8AC3E}">
        <p14:creationId xmlns:p14="http://schemas.microsoft.com/office/powerpoint/2010/main" val="348872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600" b="1">
                <a:latin typeface="Times New Roman" pitchFamily="18" charset="0"/>
                <a:cs typeface="Times New Roman" pitchFamily="18" charset="0"/>
              </a:rPr>
              <a:t>THỰC TRẠNG RÁC THẠI SINH HOẠT </a:t>
            </a:r>
            <a:br>
              <a:rPr lang="en-US"/>
            </a:br>
            <a:br>
              <a:rPr lang="en-US"/>
            </a:br>
            <a:endParaRPr lang="en-US"/>
          </a:p>
        </p:txBody>
      </p:sp>
      <p:sp>
        <p:nvSpPr>
          <p:cNvPr id="3" name="Content Placeholder 2"/>
          <p:cNvSpPr>
            <a:spLocks noGrp="1"/>
          </p:cNvSpPr>
          <p:nvPr>
            <p:ph idx="1"/>
          </p:nvPr>
        </p:nvSpPr>
        <p:spPr/>
        <p:txBody>
          <a:bodyPr>
            <a:normAutofit fontScale="85000" lnSpcReduction="10000"/>
          </a:bodyPr>
          <a:lstStyle/>
          <a:p>
            <a:pPr lvl="0"/>
            <a:r>
              <a:rPr lang="en-US" b="1" i="1">
                <a:latin typeface="Times New Roman" pitchFamily="18" charset="0"/>
                <a:cs typeface="Times New Roman" pitchFamily="18" charset="0"/>
              </a:rPr>
              <a:t>Nguồn phát sinh rác thải sinh hoạt</a:t>
            </a:r>
            <a:endParaRPr lang="en-US" sz="6000">
              <a:latin typeface="Times New Roman" pitchFamily="18" charset="0"/>
              <a:cs typeface="Times New Roman" pitchFamily="18" charset="0"/>
            </a:endParaRPr>
          </a:p>
          <a:p>
            <a:pPr algn="just"/>
            <a:r>
              <a:rPr lang="en-US">
                <a:latin typeface="Times New Roman" pitchFamily="18" charset="0"/>
                <a:cs typeface="Times New Roman" pitchFamily="18" charset="0"/>
              </a:rPr>
              <a:t>Lượng chất thải rắn sinh hoạt tại các khu vực khác nhau ở nước ta đang có xu hướng phát sinh ngày càng tăng, trung bình mỗi năm tăng 10%. Hầu hết nguồn phát sinh rác thải sinh hoạt trên các địa bàn khác nhau chủ yếu từ quá trình sinh hoạt của các hộ gia đình, ngoài ra từ các cơ quan, công sở, các chợ, quán ăn, trường học và các hoạt động thương mại, dịch vụ khác…Như vậy rác thải sinh hoạt được phát thải chủ yếu từ các hộ gia đình chiếm 80 – 90 % tổng lượng rác thải sinh hoạt toàn khu vực. </a:t>
            </a:r>
          </a:p>
        </p:txBody>
      </p:sp>
    </p:spTree>
    <p:extLst>
      <p:ext uri="{BB962C8B-B14F-4D97-AF65-F5344CB8AC3E}">
        <p14:creationId xmlns:p14="http://schemas.microsoft.com/office/powerpoint/2010/main" val="313172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508001"/>
            <a:ext cx="6172200" cy="7660217"/>
          </a:xfrm>
        </p:spPr>
        <p:txBody>
          <a:bodyPr>
            <a:normAutofit fontScale="85000" lnSpcReduction="10000"/>
          </a:bodyPr>
          <a:lstStyle/>
          <a:p>
            <a:pPr lvl="0"/>
            <a:r>
              <a:rPr lang="en-US" b="1" i="1" dirty="0">
                <a:latin typeface="Times New Roman" pitchFamily="18" charset="0"/>
                <a:cs typeface="Times New Roman" pitchFamily="18" charset="0"/>
              </a:rPr>
              <a:t>Thành </a:t>
            </a:r>
            <a:r>
              <a:rPr lang="en-US" b="1" i="1" dirty="0" err="1">
                <a:latin typeface="Times New Roman" pitchFamily="18" charset="0"/>
                <a:cs typeface="Times New Roman" pitchFamily="18" charset="0"/>
              </a:rPr>
              <a:t>phần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rác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sinh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pt-BR" dirty="0">
                <a:latin typeface="Times New Roman" pitchFamily="18" charset="0"/>
                <a:cs typeface="Times New Roman" pitchFamily="18" charset="0"/>
              </a:rPr>
              <a:t>Thành phần lý, hóa học của chất thải rắn sinh hoạt rất khác nhau tùy thuộc vào từng địa phương vào các mùa khí hậu, vào điều kiện kinh tế và nhiều yếu tố khác. Vì vậy mà việc nghiên cứu thành phần chất thải rắn sinh hoạt là điều hết sức cần thiết. R</a:t>
            </a:r>
            <a:r>
              <a:rPr lang="en-US" dirty="0" err="1">
                <a:latin typeface="Times New Roman" pitchFamily="18" charset="0"/>
                <a:cs typeface="Times New Roman" pitchFamily="18" charset="0"/>
              </a:rPr>
              <a:t>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ô </a:t>
            </a:r>
            <a:r>
              <a:rPr lang="en-US" dirty="0" err="1">
                <a:latin typeface="Times New Roman" pitchFamily="18" charset="0"/>
                <a:cs typeface="Times New Roman" pitchFamily="18" charset="0"/>
              </a:rPr>
              <a:t>nhiễm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Theo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hữu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60% bao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phi </a:t>
            </a:r>
            <a:r>
              <a:rPr lang="en-US" dirty="0" err="1">
                <a:latin typeface="Times New Roman" pitchFamily="18" charset="0"/>
                <a:cs typeface="Times New Roman" pitchFamily="18" charset="0"/>
              </a:rPr>
              <a:t>hữu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40% bao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túi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nilon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hộp</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bảng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147818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18851</TotalTime>
  <Words>2682</Words>
  <Application>Microsoft Office PowerPoint</Application>
  <PresentationFormat>On-screen Show (4:3)</PresentationFormat>
  <Paragraphs>113</Paragraphs>
  <Slides>34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PowerPoint Presentation</vt:lpstr>
      <vt:lpstr>PowerPoint Presentation</vt:lpstr>
      <vt:lpstr>GIẢI PHÁP KỸ THUẬT  CÔNG NGHỆ</vt:lpstr>
      <vt:lpstr>PowerPoint Presentation</vt:lpstr>
      <vt:lpstr>PowerPoint Presentation</vt:lpstr>
      <vt:lpstr>Nhiệt độ khi ủ rác bằng chủng men của Công Ty</vt:lpstr>
      <vt:lpstr>PowerPoint Presentation</vt:lpstr>
      <vt:lpstr>THỰC TRẠNG RÁC THẠI SINH HOẠT   </vt:lpstr>
      <vt:lpstr>PowerPoint Presentation</vt:lpstr>
      <vt:lpstr>Bảng 1: Thành phần CTSH tại khu vực </vt:lpstr>
      <vt:lpstr>Khái quát một số công nghệ xử lý chất thải phổ biến ở Việt Nam </vt:lpstr>
      <vt:lpstr>ĐỀ XUẤT CÔNG NGHỆ XỬ LÝ RÁC THẢI SINH HOẠT TẠI KHU XỬ LÝ RÁC THẢI TẬP TRUNG CẤP HUYỆN.  </vt:lpstr>
      <vt:lpstr>PowerPoint Presentation</vt:lpstr>
      <vt:lpstr>PowerPoint Presentation</vt:lpstr>
      <vt:lpstr>PowerPoint Presentation</vt:lpstr>
      <vt:lpstr>PowerPoint Presentation</vt:lpstr>
      <vt:lpstr>THUYẾT MINH CÔNG NGHỆ</vt:lpstr>
      <vt:lpstr>PowerPoint Presentation</vt:lpstr>
      <vt:lpstr>PowerPoint Presentation</vt:lpstr>
      <vt:lpstr>PowerPoint Presentation</vt:lpstr>
      <vt:lpstr>PowerPoint Presentation</vt:lpstr>
      <vt:lpstr>PowerPoint Presentation</vt:lpstr>
      <vt:lpstr>PowerPoint Presentation</vt:lpstr>
      <vt:lpstr> Tính ưu việt của công nghệ</vt:lpstr>
      <vt:lpstr>Trủng men tự nhiên ưu việt</vt:lpstr>
      <vt:lpstr>PowerPoint Presentation</vt:lpstr>
      <vt:lpstr>PowerPoint Presentation</vt:lpstr>
      <vt:lpstr>PowerPoint Presentation</vt:lpstr>
      <vt:lpstr>Hiệu quả xã hội</vt:lpstr>
      <vt:lpstr>PowerPoint Presentation</vt:lpstr>
      <vt:lpstr>PowerPoint Presentation</vt:lpstr>
      <vt:lpstr>Các tài liệu tham khảo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LAPTOP_86</dc:creator>
  <cp:lastModifiedBy>Kiên trịnh</cp:lastModifiedBy>
  <cp:revision>151</cp:revision>
  <cp:lastPrinted>2022-07-14T15:25:08Z</cp:lastPrinted>
  <dcterms:created xsi:type="dcterms:W3CDTF">2020-09-19T03:24:38Z</dcterms:created>
  <dcterms:modified xsi:type="dcterms:W3CDTF">2026-04-17T15:54:13Z</dcterms:modified>
</cp:coreProperties>
</file>